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65" r:id="rId3"/>
    <p:sldMasterId id="2147483671" r:id="rId4"/>
  </p:sldMasterIdLst>
  <p:notesMasterIdLst>
    <p:notesMasterId r:id="rId21"/>
  </p:notesMasterIdLst>
  <p:handoutMasterIdLst>
    <p:handoutMasterId r:id="rId22"/>
  </p:handoutMasterIdLst>
  <p:sldIdLst>
    <p:sldId id="823" r:id="rId5"/>
    <p:sldId id="829" r:id="rId6"/>
    <p:sldId id="827" r:id="rId7"/>
    <p:sldId id="828" r:id="rId8"/>
    <p:sldId id="839" r:id="rId9"/>
    <p:sldId id="848" r:id="rId10"/>
    <p:sldId id="822" r:id="rId11"/>
    <p:sldId id="824" r:id="rId12"/>
    <p:sldId id="849" r:id="rId13"/>
    <p:sldId id="844" r:id="rId14"/>
    <p:sldId id="850" r:id="rId15"/>
    <p:sldId id="845" r:id="rId16"/>
    <p:sldId id="851" r:id="rId17"/>
    <p:sldId id="846" r:id="rId18"/>
    <p:sldId id="847" r:id="rId19"/>
    <p:sldId id="837" r:id="rId20"/>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F9474BE-8D97-4F62-8A3B-F0F01967FBB8}">
          <p14:sldIdLst/>
        </p14:section>
        <p14:section name="设计" id="{A649350D-1B7F-4C7A-9EA2-7B4B7B61E468}">
          <p14:sldIdLst>
            <p14:sldId id="823"/>
            <p14:sldId id="829"/>
            <p14:sldId id="827"/>
            <p14:sldId id="828"/>
            <p14:sldId id="839"/>
            <p14:sldId id="848"/>
            <p14:sldId id="822"/>
            <p14:sldId id="824"/>
            <p14:sldId id="849"/>
            <p14:sldId id="844"/>
            <p14:sldId id="850"/>
            <p14:sldId id="845"/>
            <p14:sldId id="851"/>
            <p14:sldId id="846"/>
            <p14:sldId id="847"/>
            <p14:sldId id="8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CICT"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2B95A9"/>
    <a:srgbClr val="2F6FFF"/>
    <a:srgbClr val="F6F6F6"/>
    <a:srgbClr val="003DA7"/>
    <a:srgbClr val="F8B342"/>
    <a:srgbClr val="366DE2"/>
    <a:srgbClr val="B5B5B5"/>
    <a:srgbClr val="F5F3F4"/>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autoAdjust="0"/>
    <p:restoredTop sz="75395" autoAdjust="0"/>
  </p:normalViewPr>
  <p:slideViewPr>
    <p:cSldViewPr snapToGrid="0">
      <p:cViewPr varScale="1">
        <p:scale>
          <a:sx n="121" d="100"/>
          <a:sy n="121" d="100"/>
        </p:scale>
        <p:origin x="1680" y="68"/>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85" d="100"/>
          <a:sy n="85" d="100"/>
        </p:scale>
        <p:origin x="3876"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11DCFE8-F7E9-7C14-0ECA-9F75F95E2F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E1BB22E-B90E-F2DF-317A-192B7C0A63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CED4CD-1352-445D-9DE6-2AB4728AB38B}" type="datetimeFigureOut">
              <a:rPr lang="zh-CN" altLang="en-US" smtClean="0"/>
              <a:t>2024/4/7</a:t>
            </a:fld>
            <a:endParaRPr lang="zh-CN" altLang="en-US"/>
          </a:p>
        </p:txBody>
      </p:sp>
      <p:sp>
        <p:nvSpPr>
          <p:cNvPr id="4" name="页脚占位符 3">
            <a:extLst>
              <a:ext uri="{FF2B5EF4-FFF2-40B4-BE49-F238E27FC236}">
                <a16:creationId xmlns:a16="http://schemas.microsoft.com/office/drawing/2014/main" id="{5D5DD4BB-9E91-0D28-49D8-73DF4033AE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EB1F8AF-FE2F-E170-FBE1-F3441F12C5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D8752D-E404-4B9A-A37F-8A9CF3C58997}" type="slidenum">
              <a:rPr lang="zh-CN" altLang="en-US" smtClean="0"/>
              <a:t>‹#›</a:t>
            </a:fld>
            <a:endParaRPr lang="zh-CN" altLang="en-US"/>
          </a:p>
        </p:txBody>
      </p:sp>
    </p:spTree>
    <p:extLst>
      <p:ext uri="{BB962C8B-B14F-4D97-AF65-F5344CB8AC3E}">
        <p14:creationId xmlns:p14="http://schemas.microsoft.com/office/powerpoint/2010/main" val="3222163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0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06"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46168-4116-4709-8113-CC35158C64D0}" type="datetimeFigureOut">
              <a:rPr lang="zh-CN" altLang="en-US" smtClean="0"/>
              <a:t>2024/4/7</a:t>
            </a:fld>
            <a:endParaRPr lang="zh-CN" altLang="en-US"/>
          </a:p>
        </p:txBody>
      </p:sp>
      <p:sp>
        <p:nvSpPr>
          <p:cNvPr id="1048907"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08"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09"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10"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B3ED-D5B5-4770-9E94-7D132C7A17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1</a:t>
            </a:fld>
            <a:endParaRPr lang="zh-CN" altLang="en-US"/>
          </a:p>
        </p:txBody>
      </p:sp>
    </p:spTree>
    <p:extLst>
      <p:ext uri="{BB962C8B-B14F-4D97-AF65-F5344CB8AC3E}">
        <p14:creationId xmlns:p14="http://schemas.microsoft.com/office/powerpoint/2010/main" val="2526690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72410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40425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18532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5989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33488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37866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040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2</a:t>
            </a:fld>
            <a:endParaRPr lang="zh-CN" altLang="en-US"/>
          </a:p>
        </p:txBody>
      </p:sp>
    </p:spTree>
    <p:extLst>
      <p:ext uri="{BB962C8B-B14F-4D97-AF65-F5344CB8AC3E}">
        <p14:creationId xmlns:p14="http://schemas.microsoft.com/office/powerpoint/2010/main" val="425474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3</a:t>
            </a:fld>
            <a:endParaRPr lang="zh-CN" altLang="en-US"/>
          </a:p>
        </p:txBody>
      </p:sp>
    </p:spTree>
    <p:extLst>
      <p:ext uri="{BB962C8B-B14F-4D97-AF65-F5344CB8AC3E}">
        <p14:creationId xmlns:p14="http://schemas.microsoft.com/office/powerpoint/2010/main" val="227171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4</a:t>
            </a:fld>
            <a:endParaRPr lang="zh-CN" altLang="en-US"/>
          </a:p>
        </p:txBody>
      </p:sp>
    </p:spTree>
    <p:extLst>
      <p:ext uri="{BB962C8B-B14F-4D97-AF65-F5344CB8AC3E}">
        <p14:creationId xmlns:p14="http://schemas.microsoft.com/office/powerpoint/2010/main" val="2750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5</a:t>
            </a:fld>
            <a:endParaRPr lang="zh-CN" altLang="en-US"/>
          </a:p>
        </p:txBody>
      </p:sp>
    </p:spTree>
    <p:extLst>
      <p:ext uri="{BB962C8B-B14F-4D97-AF65-F5344CB8AC3E}">
        <p14:creationId xmlns:p14="http://schemas.microsoft.com/office/powerpoint/2010/main" val="152993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7753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47902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32005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91111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2.xml"/><Relationship Id="rId4" Type="http://schemas.openxmlformats.org/officeDocument/2006/relationships/tags" Target="../tags/tag4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2.xml"/><Relationship Id="rId5" Type="http://schemas.openxmlformats.org/officeDocument/2006/relationships/tags" Target="../tags/tag54.xml"/><Relationship Id="rId4" Type="http://schemas.openxmlformats.org/officeDocument/2006/relationships/tags" Target="../tags/tag5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3.xml"/><Relationship Id="rId5" Type="http://schemas.openxmlformats.org/officeDocument/2006/relationships/tags" Target="../tags/tag68.xml"/><Relationship Id="rId4" Type="http://schemas.openxmlformats.org/officeDocument/2006/relationships/tags" Target="../tags/tag6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4.xml"/><Relationship Id="rId5" Type="http://schemas.openxmlformats.org/officeDocument/2006/relationships/tags" Target="../tags/tag73.xml"/><Relationship Id="rId4" Type="http://schemas.openxmlformats.org/officeDocument/2006/relationships/tags" Target="../tags/tag7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cSld>
  <p:clrMapOvr>
    <a:masterClrMapping/>
  </p:clrMapOvr>
  <p:transition spd="slow" advTm="5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2024/4/7</a:t>
            </a:fld>
            <a:endParaRPr lang="zh-CN" altLang="en-US" dirty="0"/>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08403" y="608400"/>
            <a:ext cx="10969200" cy="705600"/>
          </a:xfrm>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3" y="914400"/>
            <a:ext cx="9169200" cy="5029200"/>
          </a:xfrm>
        </p:spPr>
        <p:txBody>
          <a:bodyPr vert="eaVert" lIns="46800" tIns="46800" rIns="46800" bIns="46800"/>
          <a:lstStyle>
            <a:lvl1pPr marL="228604" indent="-228604">
              <a:spcAft>
                <a:spcPts val="1001"/>
              </a:spcAft>
              <a:defRPr spc="300"/>
            </a:lvl1pPr>
            <a:lvl2pPr marL="685809" indent="-228604">
              <a:defRPr spc="300"/>
            </a:lvl2pPr>
            <a:lvl3pPr marL="1143015" indent="-228604">
              <a:defRPr spc="300"/>
            </a:lvl3pPr>
            <a:lvl4pPr marL="1600221" indent="-228604">
              <a:defRPr spc="300"/>
            </a:lvl4pPr>
            <a:lvl5pPr marL="2057427" indent="-228604">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1"/>
            </a:lvl1pPr>
          </a:lstStyle>
          <a:p>
            <a:pPr lvl="0"/>
            <a:r>
              <a:rPr lang="zh-CN" altLang="en-US" dirty="0"/>
              <a:t>单击此处编辑母版文本样式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extLst>
      <p:ext uri="{BB962C8B-B14F-4D97-AF65-F5344CB8AC3E}">
        <p14:creationId xmlns:p14="http://schemas.microsoft.com/office/powerpoint/2010/main" val="1981478948"/>
      </p:ext>
    </p:extLst>
  </p:cSld>
  <p:clrMapOvr>
    <a:masterClrMapping/>
  </p:clrMapOvr>
  <p:transition spd="slow" advTm="500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1" y="6356352"/>
            <a:ext cx="2743200" cy="365125"/>
          </a:xfrm>
        </p:spPr>
        <p:txBody>
          <a:bodyPr/>
          <a:lstStyle/>
          <a:p>
            <a:fld id="{82F288E0-7875-42C4-84C8-98DBBD3BF4D2}" type="datetimeFigureOut">
              <a:rPr lang="zh-CN" altLang="en-US" smtClean="0"/>
              <a:t>2024/4/7</a:t>
            </a:fld>
            <a:endParaRPr lang="zh-CN" altLang="en-US"/>
          </a:p>
        </p:txBody>
      </p:sp>
      <p:sp>
        <p:nvSpPr>
          <p:cNvPr id="1048903" name="页脚占位符 2"/>
          <p:cNvSpPr>
            <a:spLocks noGrp="1"/>
          </p:cNvSpPr>
          <p:nvPr>
            <p:ph type="ftr" sz="quarter" idx="11"/>
          </p:nvPr>
        </p:nvSpPr>
        <p:spPr>
          <a:xfrm>
            <a:off x="4038604" y="6356352"/>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1" y="6356352"/>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738574371"/>
      </p:ext>
    </p:extLst>
  </p:cSld>
  <p:clrMapOvr>
    <a:masterClrMapping/>
  </p:clrMapOvr>
  <p:transition spd="slow" advTm="500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uFillTx/>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415300403"/>
      </p:ext>
    </p:extLst>
  </p:cSld>
  <p:clrMapOvr>
    <a:masterClrMapping/>
  </p:clrMapOvr>
  <p:transition spd="slow" advTm="500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extLst>
      <p:ext uri="{BB962C8B-B14F-4D97-AF65-F5344CB8AC3E}">
        <p14:creationId xmlns:p14="http://schemas.microsoft.com/office/powerpoint/2010/main" val="3664394091"/>
      </p:ext>
    </p:extLst>
  </p:cSld>
  <p:clrMapOvr>
    <a:masterClrMapping/>
  </p:clrMapOvr>
  <p:transition spd="slow" advTm="5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1" y="6356352"/>
            <a:ext cx="2743200" cy="365125"/>
          </a:xfrm>
        </p:spPr>
        <p:txBody>
          <a:bodyPr/>
          <a:lstStyle/>
          <a:p>
            <a:fld id="{82F288E0-7875-42C4-84C8-98DBBD3BF4D2}" type="datetimeFigureOut">
              <a:rPr lang="zh-CN" altLang="en-US" smtClean="0"/>
              <a:t>2024/4/7</a:t>
            </a:fld>
            <a:endParaRPr lang="zh-CN" altLang="en-US"/>
          </a:p>
        </p:txBody>
      </p:sp>
      <p:sp>
        <p:nvSpPr>
          <p:cNvPr id="1048903" name="页脚占位符 2"/>
          <p:cNvSpPr>
            <a:spLocks noGrp="1"/>
          </p:cNvSpPr>
          <p:nvPr>
            <p:ph type="ftr" sz="quarter" idx="11"/>
          </p:nvPr>
        </p:nvSpPr>
        <p:spPr>
          <a:xfrm>
            <a:off x="4038604" y="6356352"/>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1" y="6356352"/>
            <a:ext cx="2743200" cy="365125"/>
          </a:xfrm>
        </p:spPr>
        <p:txBody>
          <a:bodyPr/>
          <a:lstStyle/>
          <a:p>
            <a:fld id="{7D9BB5D0-35E4-459D-AEF3-FE4D7C45CC19}" type="slidenum">
              <a:rPr lang="zh-CN" altLang="en-US" smtClean="0"/>
              <a:t>‹#›</a:t>
            </a:fld>
            <a:endParaRPr lang="zh-CN" altLang="en-US"/>
          </a:p>
        </p:txBody>
      </p:sp>
    </p:spTree>
  </p:cSld>
  <p:clrMapOvr>
    <a:masterClrMapping/>
  </p:clrMapOvr>
  <p:transition spd="slow" advTm="500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2024/4/7</a:t>
            </a:fld>
            <a:endParaRPr lang="zh-CN" altLang="en-US"/>
          </a:p>
        </p:txBody>
      </p:sp>
      <p:sp>
        <p:nvSpPr>
          <p:cNvPr id="1048903" name="页脚占位符 2"/>
          <p:cNvSpPr>
            <a:spLocks noGrp="1"/>
          </p:cNvSpPr>
          <p:nvPr>
            <p:ph type="ftr" sz="quarter" idx="11"/>
          </p:nvPr>
        </p:nvSpPr>
        <p:spPr>
          <a:xfrm>
            <a:off x="4038600" y="6356350"/>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406894552"/>
      </p:ext>
    </p:extLst>
  </p:cSld>
  <p:clrMapOvr>
    <a:masterClrMapping/>
  </p:clrMapOvr>
  <p:transition spd="slow" advTm="500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3351214026"/>
      </p:ext>
    </p:extLst>
  </p:cSld>
  <p:clrMapOvr>
    <a:masterClrMapping/>
  </p:clrMapOvr>
  <p:transition spd="slow" advTm="5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uFillTx/>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transition spd="slow" advTm="5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9224B51C-70E0-150C-95C8-F198AA4999F7}"/>
              </a:ext>
            </a:extLst>
          </p:cNvPr>
          <p:cNvSpPr>
            <a:spLocks noGrp="1"/>
          </p:cNvSpPr>
          <p:nvPr>
            <p:ph type="body" sz="quarter" idx="10" hasCustomPrompt="1"/>
          </p:nvPr>
        </p:nvSpPr>
        <p:spPr>
          <a:xfrm>
            <a:off x="839162" y="698364"/>
            <a:ext cx="4529136" cy="494794"/>
          </a:xfrm>
          <a:prstGeom prst="rect">
            <a:avLst/>
          </a:prstGeom>
          <a:ln>
            <a:noFill/>
          </a:ln>
        </p:spPr>
        <p:txBody>
          <a:bodyPr/>
          <a:lstStyle>
            <a:lvl1pPr marL="0" indent="0">
              <a:buNone/>
              <a:defRPr sz="2800" b="1"/>
            </a:lvl1pPr>
            <a:lvl2pPr marL="609608" indent="0">
              <a:buNone/>
              <a:defRPr/>
            </a:lvl2pPr>
          </a:lstStyle>
          <a:p>
            <a:pPr lvl="0"/>
            <a:r>
              <a:rPr lang="zh-CN" altLang="en-US" dirty="0"/>
              <a:t>单击此处添加标题</a:t>
            </a:r>
          </a:p>
        </p:txBody>
      </p:sp>
    </p:spTree>
    <p:extLst>
      <p:ext uri="{BB962C8B-B14F-4D97-AF65-F5344CB8AC3E}">
        <p14:creationId xmlns:p14="http://schemas.microsoft.com/office/powerpoint/2010/main" val="432610554"/>
      </p:ext>
    </p:extLst>
  </p:cSld>
  <p:clrMapOvr>
    <a:masterClrMapping/>
  </p:clrMapOvr>
  <p:transition spd="slow" advTm="5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3"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1">
                <a:solidFill>
                  <a:schemeClr val="tx1">
                    <a:lumMod val="65000"/>
                    <a:lumOff val="35000"/>
                  </a:schemeClr>
                </a:solidFill>
              </a:defRPr>
            </a:lvl1pPr>
            <a:lvl2pPr marL="457206" indent="0">
              <a:buNone/>
              <a:defRPr sz="1600">
                <a:solidFill>
                  <a:schemeClr val="tx1">
                    <a:tint val="75000"/>
                  </a:schemeClr>
                </a:solidFill>
              </a:defRPr>
            </a:lvl2pPr>
            <a:lvl3pPr marL="914411" indent="0">
              <a:buNone/>
              <a:defRPr sz="16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1">
                <a:solidFill>
                  <a:schemeClr val="tx1">
                    <a:lumMod val="75000"/>
                    <a:lumOff val="25000"/>
                  </a:schemeClr>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49" y="1421729"/>
            <a:ext cx="5342400" cy="381600"/>
          </a:xfrm>
        </p:spPr>
        <p:txBody>
          <a:bodyPr vert="horz" lIns="101600" tIns="38100" rIns="76200" bIns="38100" rtlCol="0" anchor="t" anchorCtr="0">
            <a:normAutofit/>
          </a:bodyPr>
          <a:lstStyle>
            <a:lvl1pPr marL="0" indent="0">
              <a:lnSpc>
                <a:spcPct val="100000"/>
              </a:lnSpc>
              <a:buNone/>
              <a:defRPr sz="2000" b="1" spc="201">
                <a:solidFill>
                  <a:schemeClr val="tx1">
                    <a:lumMod val="75000"/>
                    <a:lumOff val="25000"/>
                  </a:schemeClr>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49"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2024/4/7</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ags" Target="../tags/tag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6"/>
          <a:stretch>
            <a:fillRect/>
          </a:stretch>
        </p:blipFill>
        <p:spPr>
          <a:xfrm>
            <a:off x="3" y="0"/>
            <a:ext cx="12192002"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70" r:id="rId4"/>
  </p:sldLayoutIdLst>
  <p:transition spd="slow" advTm="5000">
    <p:wipe/>
  </p:transition>
  <p:txStyles>
    <p:titleStyle>
      <a:lvl1pPr algn="ctr" defTabSz="1219215" rtl="0" eaLnBrk="1" latinLnBrk="0" hangingPunct="1">
        <a:spcBef>
          <a:spcPct val="0"/>
        </a:spcBef>
        <a:buNone/>
        <a:defRPr sz="5865" kern="1200">
          <a:solidFill>
            <a:schemeClr val="tx1"/>
          </a:solidFill>
          <a:latin typeface="+mj-lt"/>
          <a:ea typeface="+mj-ea"/>
          <a:cs typeface="+mj-cs"/>
        </a:defRPr>
      </a:lvl1pPr>
    </p:titleStyle>
    <p:bodyStyle>
      <a:lvl1pPr marL="457206" indent="-457206" algn="l" defTabSz="121921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13" indent="-381006" algn="l" defTabSz="121921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15" rtl="0" eaLnBrk="1" latinLnBrk="0" hangingPunct="1">
        <a:defRPr sz="2400" kern="1200">
          <a:solidFill>
            <a:schemeClr val="tx1"/>
          </a:solidFill>
          <a:latin typeface="+mn-lt"/>
          <a:ea typeface="+mn-ea"/>
          <a:cs typeface="+mn-cs"/>
        </a:defRPr>
      </a:lvl1pPr>
      <a:lvl2pPr marL="609608" algn="l" defTabSz="1219215" rtl="0" eaLnBrk="1" latinLnBrk="0" hangingPunct="1">
        <a:defRPr sz="2400" kern="1200">
          <a:solidFill>
            <a:schemeClr val="tx1"/>
          </a:solidFill>
          <a:latin typeface="+mn-lt"/>
          <a:ea typeface="+mn-ea"/>
          <a:cs typeface="+mn-cs"/>
        </a:defRPr>
      </a:lvl2pPr>
      <a:lvl3pPr marL="1219215" algn="l" defTabSz="1219215" rtl="0" eaLnBrk="1" latinLnBrk="0" hangingPunct="1">
        <a:defRPr sz="2400" kern="1200">
          <a:solidFill>
            <a:schemeClr val="tx1"/>
          </a:solidFill>
          <a:latin typeface="+mn-lt"/>
          <a:ea typeface="+mn-ea"/>
          <a:cs typeface="+mn-cs"/>
        </a:defRPr>
      </a:lvl3pPr>
      <a:lvl4pPr marL="1828823" algn="l" defTabSz="1219215" rtl="0" eaLnBrk="1" latinLnBrk="0" hangingPunct="1">
        <a:defRPr sz="2400" kern="1200">
          <a:solidFill>
            <a:schemeClr val="tx1"/>
          </a:solidFill>
          <a:latin typeface="+mn-lt"/>
          <a:ea typeface="+mn-ea"/>
          <a:cs typeface="+mn-cs"/>
        </a:defRPr>
      </a:lvl4pPr>
      <a:lvl5pPr marL="2438430" algn="l" defTabSz="1219215" rtl="0" eaLnBrk="1" latinLnBrk="0" hangingPunct="1">
        <a:defRPr sz="2400" kern="1200">
          <a:solidFill>
            <a:schemeClr val="tx1"/>
          </a:solidFill>
          <a:latin typeface="+mn-lt"/>
          <a:ea typeface="+mn-ea"/>
          <a:cs typeface="+mn-cs"/>
        </a:defRPr>
      </a:lvl5pPr>
      <a:lvl6pPr marL="3048038" algn="l" defTabSz="1219215" rtl="0" eaLnBrk="1" latinLnBrk="0" hangingPunct="1">
        <a:defRPr sz="2400" kern="1200">
          <a:solidFill>
            <a:schemeClr val="tx1"/>
          </a:solidFill>
          <a:latin typeface="+mn-lt"/>
          <a:ea typeface="+mn-ea"/>
          <a:cs typeface="+mn-cs"/>
        </a:defRPr>
      </a:lvl6pPr>
      <a:lvl7pPr marL="3657646" algn="l" defTabSz="1219215" rtl="0" eaLnBrk="1" latinLnBrk="0" hangingPunct="1">
        <a:defRPr sz="2400" kern="1200">
          <a:solidFill>
            <a:schemeClr val="tx1"/>
          </a:solidFill>
          <a:latin typeface="+mn-lt"/>
          <a:ea typeface="+mn-ea"/>
          <a:cs typeface="+mn-cs"/>
        </a:defRPr>
      </a:lvl7pPr>
      <a:lvl8pPr marL="4267253" algn="l" defTabSz="1219215" rtl="0" eaLnBrk="1" latinLnBrk="0" hangingPunct="1">
        <a:defRPr sz="2400" kern="1200">
          <a:solidFill>
            <a:schemeClr val="tx1"/>
          </a:solidFill>
          <a:latin typeface="+mn-lt"/>
          <a:ea typeface="+mn-ea"/>
          <a:cs typeface="+mn-cs"/>
        </a:defRPr>
      </a:lvl8pPr>
      <a:lvl9pPr marL="4876861" algn="l" defTabSz="121921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custDataLst>
      <p:tags r:id="rId13"/>
    </p:custData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914411"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4" indent="-228604" algn="l" defTabSz="914411" rtl="0" eaLnBrk="1" fontAlgn="auto" latinLnBrk="0" hangingPunct="1">
        <a:lnSpc>
          <a:spcPct val="130000"/>
        </a:lnSpc>
        <a:spcBef>
          <a:spcPts val="0"/>
        </a:spcBef>
        <a:spcAft>
          <a:spcPts val="1001"/>
        </a:spcAft>
        <a:buFont typeface="Arial" panose="020B0604020202020204" pitchFamily="34" charset="0"/>
        <a:buChar char="●"/>
        <a:defRPr sz="1801" u="none" strike="noStrike" kern="1200" cap="none" spc="149" normalizeH="0" baseline="0">
          <a:solidFill>
            <a:schemeClr val="tx1">
              <a:lumMod val="65000"/>
              <a:lumOff val="35000"/>
            </a:schemeClr>
          </a:solidFill>
          <a:uFillTx/>
          <a:latin typeface="+mn-lt"/>
          <a:ea typeface="+mn-ea"/>
          <a:cs typeface="+mn-cs"/>
        </a:defRPr>
      </a:lvl1pPr>
      <a:lvl2pPr marL="685809" indent="-228604" algn="l" defTabSz="914411" rtl="0" eaLnBrk="1" fontAlgn="auto" latinLnBrk="0" hangingPunct="1">
        <a:lnSpc>
          <a:spcPct val="120000"/>
        </a:lnSpc>
        <a:spcBef>
          <a:spcPts val="0"/>
        </a:spcBef>
        <a:spcAft>
          <a:spcPts val="601"/>
        </a:spcAft>
        <a:buFont typeface="Arial" panose="020B0604020202020204" pitchFamily="34" charset="0"/>
        <a:buChar char="●"/>
        <a:tabLst>
          <a:tab pos="1609745" algn="l"/>
          <a:tab pos="1609745" algn="l"/>
          <a:tab pos="1609745" algn="l"/>
          <a:tab pos="1609745" algn="l"/>
        </a:tabLst>
        <a:defRPr sz="1600" u="none" strike="noStrike" kern="1200" cap="none" spc="149" normalizeH="0" baseline="0">
          <a:solidFill>
            <a:schemeClr val="tx1">
              <a:lumMod val="65000"/>
              <a:lumOff val="35000"/>
            </a:schemeClr>
          </a:solidFill>
          <a:uFillTx/>
          <a:latin typeface="+mn-lt"/>
          <a:ea typeface="+mn-ea"/>
          <a:cs typeface="+mn-cs"/>
        </a:defRPr>
      </a:lvl2pPr>
      <a:lvl3pPr marL="1143015" indent="-228604" algn="l" defTabSz="914411" rtl="0" eaLnBrk="1" fontAlgn="auto" latinLnBrk="0" hangingPunct="1">
        <a:lnSpc>
          <a:spcPct val="120000"/>
        </a:lnSpc>
        <a:spcBef>
          <a:spcPts val="0"/>
        </a:spcBef>
        <a:spcAft>
          <a:spcPts val="601"/>
        </a:spcAft>
        <a:buFont typeface="Arial" panose="020B0604020202020204" pitchFamily="34" charset="0"/>
        <a:buChar char="●"/>
        <a:defRPr sz="1600" u="none" strike="noStrike" kern="1200" cap="none" spc="149" normalizeH="0" baseline="0">
          <a:solidFill>
            <a:schemeClr val="tx1">
              <a:lumMod val="65000"/>
              <a:lumOff val="35000"/>
            </a:schemeClr>
          </a:solidFill>
          <a:uFillTx/>
          <a:latin typeface="+mn-lt"/>
          <a:ea typeface="+mn-ea"/>
          <a:cs typeface="+mn-cs"/>
        </a:defRPr>
      </a:lvl3pPr>
      <a:lvl4pPr marL="1600221" indent="-228604" algn="l" defTabSz="914411" rtl="0" eaLnBrk="1" fontAlgn="auto" latinLnBrk="0" hangingPunct="1">
        <a:lnSpc>
          <a:spcPct val="120000"/>
        </a:lnSpc>
        <a:spcBef>
          <a:spcPts val="0"/>
        </a:spcBef>
        <a:spcAft>
          <a:spcPts val="300"/>
        </a:spcAft>
        <a:buFont typeface="Wingdings" panose="05000000000000000000" charset="0"/>
        <a:buChar char=""/>
        <a:defRPr sz="1401" u="none" strike="noStrike" kern="1200" cap="none" spc="149" normalizeH="0" baseline="0">
          <a:solidFill>
            <a:schemeClr val="tx1">
              <a:lumMod val="65000"/>
              <a:lumOff val="35000"/>
            </a:schemeClr>
          </a:solidFill>
          <a:uFillTx/>
          <a:latin typeface="+mn-lt"/>
          <a:ea typeface="+mn-ea"/>
          <a:cs typeface="+mn-cs"/>
        </a:defRPr>
      </a:lvl4pPr>
      <a:lvl5pPr marL="2057427" indent="-228604" algn="l" defTabSz="914411" rtl="0" eaLnBrk="1" fontAlgn="auto" latinLnBrk="0" hangingPunct="1">
        <a:lnSpc>
          <a:spcPct val="120000"/>
        </a:lnSpc>
        <a:spcBef>
          <a:spcPts val="0"/>
        </a:spcBef>
        <a:spcAft>
          <a:spcPts val="300"/>
        </a:spcAft>
        <a:buFont typeface="Arial" panose="020B0604020202020204" pitchFamily="34" charset="0"/>
        <a:buChar char="•"/>
        <a:defRPr sz="1401" u="none" strike="noStrike" kern="1200" cap="none" spc="149" normalizeH="0" baseline="0">
          <a:solidFill>
            <a:schemeClr val="tx1">
              <a:lumMod val="65000"/>
              <a:lumOff val="35000"/>
            </a:schemeClr>
          </a:solidFill>
          <a:uFillTx/>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CN"/>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5"/>
          <a:stretch>
            <a:fillRect/>
          </a:stretch>
        </p:blipFill>
        <p:spPr>
          <a:xfrm>
            <a:off x="3" y="0"/>
            <a:ext cx="12192002" cy="6858000"/>
          </a:xfrm>
          <a:prstGeom prst="rect">
            <a:avLst/>
          </a:prstGeom>
        </p:spPr>
      </p:pic>
    </p:spTree>
    <p:extLst>
      <p:ext uri="{BB962C8B-B14F-4D97-AF65-F5344CB8AC3E}">
        <p14:creationId xmlns:p14="http://schemas.microsoft.com/office/powerpoint/2010/main" val="387563333"/>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69" r:id="rId3"/>
  </p:sldLayoutIdLst>
  <p:transition spd="slow" advTm="5000">
    <p:wipe/>
  </p:transition>
  <p:txStyles>
    <p:titleStyle>
      <a:lvl1pPr algn="ctr" defTabSz="1219215" rtl="0" eaLnBrk="1" latinLnBrk="0" hangingPunct="1">
        <a:spcBef>
          <a:spcPct val="0"/>
        </a:spcBef>
        <a:buNone/>
        <a:defRPr sz="5865" kern="1200">
          <a:solidFill>
            <a:schemeClr val="tx1"/>
          </a:solidFill>
          <a:latin typeface="+mj-lt"/>
          <a:ea typeface="+mj-ea"/>
          <a:cs typeface="+mj-cs"/>
        </a:defRPr>
      </a:lvl1pPr>
    </p:titleStyle>
    <p:bodyStyle>
      <a:lvl1pPr marL="457206" indent="-457206" algn="l" defTabSz="121921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13" indent="-381006" algn="l" defTabSz="121921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15" rtl="0" eaLnBrk="1" latinLnBrk="0" hangingPunct="1">
        <a:defRPr sz="2400" kern="1200">
          <a:solidFill>
            <a:schemeClr val="tx1"/>
          </a:solidFill>
          <a:latin typeface="+mn-lt"/>
          <a:ea typeface="+mn-ea"/>
          <a:cs typeface="+mn-cs"/>
        </a:defRPr>
      </a:lvl1pPr>
      <a:lvl2pPr marL="609608" algn="l" defTabSz="1219215" rtl="0" eaLnBrk="1" latinLnBrk="0" hangingPunct="1">
        <a:defRPr sz="2400" kern="1200">
          <a:solidFill>
            <a:schemeClr val="tx1"/>
          </a:solidFill>
          <a:latin typeface="+mn-lt"/>
          <a:ea typeface="+mn-ea"/>
          <a:cs typeface="+mn-cs"/>
        </a:defRPr>
      </a:lvl2pPr>
      <a:lvl3pPr marL="1219215" algn="l" defTabSz="1219215" rtl="0" eaLnBrk="1" latinLnBrk="0" hangingPunct="1">
        <a:defRPr sz="2400" kern="1200">
          <a:solidFill>
            <a:schemeClr val="tx1"/>
          </a:solidFill>
          <a:latin typeface="+mn-lt"/>
          <a:ea typeface="+mn-ea"/>
          <a:cs typeface="+mn-cs"/>
        </a:defRPr>
      </a:lvl3pPr>
      <a:lvl4pPr marL="1828823" algn="l" defTabSz="1219215" rtl="0" eaLnBrk="1" latinLnBrk="0" hangingPunct="1">
        <a:defRPr sz="2400" kern="1200">
          <a:solidFill>
            <a:schemeClr val="tx1"/>
          </a:solidFill>
          <a:latin typeface="+mn-lt"/>
          <a:ea typeface="+mn-ea"/>
          <a:cs typeface="+mn-cs"/>
        </a:defRPr>
      </a:lvl4pPr>
      <a:lvl5pPr marL="2438430" algn="l" defTabSz="1219215" rtl="0" eaLnBrk="1" latinLnBrk="0" hangingPunct="1">
        <a:defRPr sz="2400" kern="1200">
          <a:solidFill>
            <a:schemeClr val="tx1"/>
          </a:solidFill>
          <a:latin typeface="+mn-lt"/>
          <a:ea typeface="+mn-ea"/>
          <a:cs typeface="+mn-cs"/>
        </a:defRPr>
      </a:lvl5pPr>
      <a:lvl6pPr marL="3048038" algn="l" defTabSz="1219215" rtl="0" eaLnBrk="1" latinLnBrk="0" hangingPunct="1">
        <a:defRPr sz="2400" kern="1200">
          <a:solidFill>
            <a:schemeClr val="tx1"/>
          </a:solidFill>
          <a:latin typeface="+mn-lt"/>
          <a:ea typeface="+mn-ea"/>
          <a:cs typeface="+mn-cs"/>
        </a:defRPr>
      </a:lvl6pPr>
      <a:lvl7pPr marL="3657646" algn="l" defTabSz="1219215" rtl="0" eaLnBrk="1" latinLnBrk="0" hangingPunct="1">
        <a:defRPr sz="2400" kern="1200">
          <a:solidFill>
            <a:schemeClr val="tx1"/>
          </a:solidFill>
          <a:latin typeface="+mn-lt"/>
          <a:ea typeface="+mn-ea"/>
          <a:cs typeface="+mn-cs"/>
        </a:defRPr>
      </a:lvl7pPr>
      <a:lvl8pPr marL="4267253" algn="l" defTabSz="1219215" rtl="0" eaLnBrk="1" latinLnBrk="0" hangingPunct="1">
        <a:defRPr sz="2400" kern="1200">
          <a:solidFill>
            <a:schemeClr val="tx1"/>
          </a:solidFill>
          <a:latin typeface="+mn-lt"/>
          <a:ea typeface="+mn-ea"/>
          <a:cs typeface="+mn-cs"/>
        </a:defRPr>
      </a:lvl8pPr>
      <a:lvl9pPr marL="4876861" algn="l" defTabSz="121921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5"/>
          <a:stretch>
            <a:fillRect/>
          </a:stretch>
        </p:blipFill>
        <p:spPr>
          <a:xfrm>
            <a:off x="0" y="0"/>
            <a:ext cx="12192001" cy="6858000"/>
          </a:xfrm>
          <a:prstGeom prst="rect">
            <a:avLst/>
          </a:prstGeom>
        </p:spPr>
      </p:pic>
    </p:spTree>
    <p:extLst>
      <p:ext uri="{BB962C8B-B14F-4D97-AF65-F5344CB8AC3E}">
        <p14:creationId xmlns:p14="http://schemas.microsoft.com/office/powerpoint/2010/main" val="3047745406"/>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5" r:id="rId3"/>
  </p:sldLayoutIdLst>
  <p:transition spd="slow" advTm="5000">
    <p:wipe/>
  </p:transition>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2052" name="Picture 4" descr="Free space cosmos stars illustration">
            <a:extLst>
              <a:ext uri="{FF2B5EF4-FFF2-40B4-BE49-F238E27FC236}">
                <a16:creationId xmlns:a16="http://schemas.microsoft.com/office/drawing/2014/main" id="{FD02C033-BE35-563A-4CD1-E75E7C4F4B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25" b="3125"/>
          <a:stretch/>
        </p:blipFill>
        <p:spPr bwMode="auto">
          <a:xfrm>
            <a:off x="0" y="-2718"/>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1">
            <a:extLst>
              <a:ext uri="{FF2B5EF4-FFF2-40B4-BE49-F238E27FC236}">
                <a16:creationId xmlns:a16="http://schemas.microsoft.com/office/drawing/2014/main" id="{8738F048-D89A-B239-ED5E-B68561EFC216}"/>
              </a:ext>
            </a:extLst>
          </p:cNvPr>
          <p:cNvSpPr>
            <a:spLocks noGrp="1"/>
          </p:cNvSpPr>
          <p:nvPr>
            <p:ph type="body" sz="quarter" idx="10"/>
          </p:nvPr>
        </p:nvSpPr>
        <p:spPr>
          <a:xfrm>
            <a:off x="234955" y="2919819"/>
            <a:ext cx="11639835" cy="3791757"/>
          </a:xfrm>
        </p:spPr>
        <p:txBody>
          <a:bodyPr/>
          <a:lstStyle/>
          <a:p>
            <a:pPr algn="ct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第</a:t>
            </a:r>
            <a:r>
              <a:rPr lang="en-US" altLang="zh-CN"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4</a:t>
            </a: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期 材料学科中</a:t>
            </a:r>
            <a:endParaRPr lang="en-US" altLang="zh-CN"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人工智能技术的运用</a:t>
            </a:r>
          </a:p>
        </p:txBody>
      </p:sp>
      <p:grpSp>
        <p:nvGrpSpPr>
          <p:cNvPr id="11" name="组合 10">
            <a:extLst>
              <a:ext uri="{FF2B5EF4-FFF2-40B4-BE49-F238E27FC236}">
                <a16:creationId xmlns:a16="http://schemas.microsoft.com/office/drawing/2014/main" id="{2D32CB22-D920-1751-41A4-7A1EA729A030}"/>
              </a:ext>
            </a:extLst>
          </p:cNvPr>
          <p:cNvGrpSpPr/>
          <p:nvPr/>
        </p:nvGrpSpPr>
        <p:grpSpPr>
          <a:xfrm>
            <a:off x="1131709" y="419965"/>
            <a:ext cx="9928584" cy="2747251"/>
            <a:chOff x="1131709" y="1368199"/>
            <a:chExt cx="9928584" cy="2747251"/>
          </a:xfrm>
        </p:grpSpPr>
        <p:grpSp>
          <p:nvGrpSpPr>
            <p:cNvPr id="9" name="组合 8">
              <a:extLst>
                <a:ext uri="{FF2B5EF4-FFF2-40B4-BE49-F238E27FC236}">
                  <a16:creationId xmlns:a16="http://schemas.microsoft.com/office/drawing/2014/main" id="{CBB7C3EE-E1AF-6CDF-B326-07A6E2B16557}"/>
                </a:ext>
              </a:extLst>
            </p:cNvPr>
            <p:cNvGrpSpPr/>
            <p:nvPr/>
          </p:nvGrpSpPr>
          <p:grpSpPr>
            <a:xfrm>
              <a:off x="1131709" y="2176459"/>
              <a:ext cx="9928584" cy="1938991"/>
              <a:chOff x="4326891" y="232413"/>
              <a:chExt cx="3479908" cy="747565"/>
            </a:xfrm>
          </p:grpSpPr>
          <p:sp>
            <p:nvSpPr>
              <p:cNvPr id="12" name="文本框 11">
                <a:extLst>
                  <a:ext uri="{FF2B5EF4-FFF2-40B4-BE49-F238E27FC236}">
                    <a16:creationId xmlns:a16="http://schemas.microsoft.com/office/drawing/2014/main" id="{1F916204-18BD-B3A5-E06D-139D02E8C00E}"/>
                  </a:ext>
                </a:extLst>
              </p:cNvPr>
              <p:cNvSpPr txBox="1"/>
              <p:nvPr/>
            </p:nvSpPr>
            <p:spPr>
              <a:xfrm>
                <a:off x="4326891" y="232413"/>
                <a:ext cx="1403542" cy="747565"/>
              </a:xfrm>
              <a:prstGeom prst="rect">
                <a:avLst/>
              </a:prstGeom>
              <a:noFill/>
            </p:spPr>
            <p:txBody>
              <a:bodyPr wrap="square">
                <a:spAutoFit/>
              </a:bodyPr>
              <a:lstStyle/>
              <a:p>
                <a:r>
                  <a:rPr lang="zh-CN" altLang="en-US"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人工智能</a:t>
                </a:r>
                <a:r>
                  <a:rPr lang="en-US" altLang="zh-CN"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endParaRPr lang="zh-CN" altLang="en-US" sz="6000" dirty="0">
                  <a:solidFill>
                    <a:schemeClr val="bg1"/>
                  </a:solidFill>
                </a:endParaRPr>
              </a:p>
            </p:txBody>
          </p:sp>
          <p:sp>
            <p:nvSpPr>
              <p:cNvPr id="13" name="文本框 12">
                <a:extLst>
                  <a:ext uri="{FF2B5EF4-FFF2-40B4-BE49-F238E27FC236}">
                    <a16:creationId xmlns:a16="http://schemas.microsoft.com/office/drawing/2014/main" id="{28D8EA9B-AC67-1EF8-E1E2-80AB8D9C72B6}"/>
                  </a:ext>
                </a:extLst>
              </p:cNvPr>
              <p:cNvSpPr txBox="1"/>
              <p:nvPr/>
            </p:nvSpPr>
            <p:spPr>
              <a:xfrm>
                <a:off x="6470324" y="232413"/>
                <a:ext cx="1336475" cy="391582"/>
              </a:xfrm>
              <a:prstGeom prst="rect">
                <a:avLst/>
              </a:prstGeom>
              <a:noFill/>
            </p:spPr>
            <p:txBody>
              <a:bodyPr wrap="square">
                <a:spAutoFit/>
              </a:bodyPr>
              <a:lstStyle/>
              <a:p>
                <a:r>
                  <a:rPr lang="zh-CN" altLang="en-US"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百行交流</a:t>
                </a:r>
                <a:endParaRPr lang="zh-CN" altLang="en-US" sz="6000" dirty="0">
                  <a:solidFill>
                    <a:schemeClr val="bg1"/>
                  </a:solidFill>
                </a:endParaRPr>
              </a:p>
            </p:txBody>
          </p:sp>
        </p:grpSp>
        <p:pic>
          <p:nvPicPr>
            <p:cNvPr id="8" name="图片 2">
              <a:extLst>
                <a:ext uri="{FF2B5EF4-FFF2-40B4-BE49-F238E27FC236}">
                  <a16:creationId xmlns:a16="http://schemas.microsoft.com/office/drawing/2014/main" id="{3DE7FAFB-A4BF-B4DB-2BF4-CE165A8ED81F}"/>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colorTemperature colorTemp="4700"/>
                      </a14:imgEffect>
                      <a14:imgEffect>
                        <a14:saturation sat="400000"/>
                      </a14:imgEffect>
                    </a14:imgLayer>
                  </a14:imgProps>
                </a:ext>
              </a:extLst>
            </a:blip>
            <a:stretch>
              <a:fillRect/>
            </a:stretch>
          </p:blipFill>
          <p:spPr>
            <a:xfrm>
              <a:off x="4203373" y="1368199"/>
              <a:ext cx="3702998" cy="2618164"/>
            </a:xfrm>
            <a:prstGeom prst="rect">
              <a:avLst/>
            </a:prstGeom>
          </p:spPr>
        </p:pic>
      </p:grpSp>
      <p:sp>
        <p:nvSpPr>
          <p:cNvPr id="14" name="文本占位符 1">
            <a:extLst>
              <a:ext uri="{FF2B5EF4-FFF2-40B4-BE49-F238E27FC236}">
                <a16:creationId xmlns:a16="http://schemas.microsoft.com/office/drawing/2014/main" id="{34334E67-DA5D-1CBF-4E07-DFF2F0ADC6AE}"/>
              </a:ext>
            </a:extLst>
          </p:cNvPr>
          <p:cNvSpPr txBox="1">
            <a:spLocks/>
          </p:cNvSpPr>
          <p:nvPr/>
        </p:nvSpPr>
        <p:spPr>
          <a:xfrm>
            <a:off x="3691512" y="2898767"/>
            <a:ext cx="4487660" cy="494795"/>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endPar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p:txBody>
      </p:sp>
    </p:spTree>
    <p:extLst>
      <p:ext uri="{BB962C8B-B14F-4D97-AF65-F5344CB8AC3E}">
        <p14:creationId xmlns:p14="http://schemas.microsoft.com/office/powerpoint/2010/main" val="584855507"/>
      </p:ext>
    </p:extLst>
  </p:cSld>
  <p:clrMapOvr>
    <a:masterClrMapping/>
  </p:clrMapOvr>
  <p:transition spd="slow" advTm="5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材料学科期刊介绍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dirty="0">
                <a:latin typeface="猫啃珠圆体" panose="02020500000000000000" pitchFamily="18" charset="-122"/>
                <a:ea typeface="猫啃珠圆体" panose="02020500000000000000" pitchFamily="18" charset="-122"/>
              </a:rPr>
              <a:t>Nature Energy</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sp>
        <p:nvSpPr>
          <p:cNvPr id="7" name="文本框 6">
            <a:extLst>
              <a:ext uri="{FF2B5EF4-FFF2-40B4-BE49-F238E27FC236}">
                <a16:creationId xmlns:a16="http://schemas.microsoft.com/office/drawing/2014/main" id="{A3AE8E77-FEB6-B114-988C-38EF7820DC49}"/>
              </a:ext>
            </a:extLst>
          </p:cNvPr>
          <p:cNvSpPr txBox="1"/>
          <p:nvPr/>
        </p:nvSpPr>
        <p:spPr>
          <a:xfrm>
            <a:off x="5133543" y="6150458"/>
            <a:ext cx="3095295" cy="361574"/>
          </a:xfrm>
          <a:prstGeom prst="rect">
            <a:avLst/>
          </a:prstGeom>
          <a:noFill/>
        </p:spPr>
        <p:txBody>
          <a:bodyPr wrap="square">
            <a:spAutoFit/>
          </a:bodyPr>
          <a:lstStyle/>
          <a:p>
            <a:pPr>
              <a:lnSpc>
                <a:spcPct val="120000"/>
              </a:lnSpc>
            </a:pPr>
            <a:r>
              <a:rPr lang="zh-CN" altLang="en-US" sz="1600" dirty="0">
                <a:latin typeface="猫啃珠圆体" panose="02020500000000000000" pitchFamily="18" charset="-122"/>
                <a:ea typeface="猫啃珠圆体" panose="02020500000000000000" pitchFamily="18" charset="-122"/>
              </a:rPr>
              <a:t>资料来源：维基百科</a:t>
            </a:r>
            <a:r>
              <a:rPr lang="en-US" altLang="zh-CN" sz="1600" dirty="0">
                <a:latin typeface="猫啃珠圆体" panose="02020500000000000000" pitchFamily="18" charset="-122"/>
                <a:ea typeface="猫啃珠圆体" panose="02020500000000000000" pitchFamily="18" charset="-122"/>
              </a:rPr>
              <a:t>(</a:t>
            </a:r>
            <a:r>
              <a:rPr lang="zh-CN" altLang="en-US" sz="1600" dirty="0">
                <a:latin typeface="猫啃珠圆体" panose="02020500000000000000" pitchFamily="18" charset="-122"/>
                <a:ea typeface="猫啃珠圆体" panose="02020500000000000000" pitchFamily="18" charset="-122"/>
              </a:rPr>
              <a:t>谷歌翻译</a:t>
            </a:r>
            <a:r>
              <a:rPr lang="en-US" altLang="zh-CN" sz="1600" dirty="0">
                <a:latin typeface="猫啃珠圆体" panose="02020500000000000000" pitchFamily="18" charset="-122"/>
                <a:ea typeface="猫啃珠圆体" panose="02020500000000000000" pitchFamily="18" charset="-122"/>
              </a:rPr>
              <a:t>)</a:t>
            </a:r>
          </a:p>
        </p:txBody>
      </p:sp>
      <p:sp>
        <p:nvSpPr>
          <p:cNvPr id="8" name="文本框 7">
            <a:extLst>
              <a:ext uri="{FF2B5EF4-FFF2-40B4-BE49-F238E27FC236}">
                <a16:creationId xmlns:a16="http://schemas.microsoft.com/office/drawing/2014/main" id="{2180FA85-967A-86FF-A4EA-00824B6EA002}"/>
              </a:ext>
            </a:extLst>
          </p:cNvPr>
          <p:cNvSpPr txBox="1"/>
          <p:nvPr/>
        </p:nvSpPr>
        <p:spPr>
          <a:xfrm>
            <a:off x="8613229" y="1827927"/>
            <a:ext cx="3095296" cy="4384021"/>
          </a:xfrm>
          <a:prstGeom prst="rect">
            <a:avLst/>
          </a:prstGeom>
          <a:noFill/>
        </p:spPr>
        <p:txBody>
          <a:bodyPr wrap="square">
            <a:spAutoFit/>
          </a:bodyPr>
          <a:lstStyle/>
          <a:p>
            <a:pPr>
              <a:lnSpc>
                <a:spcPct val="120000"/>
              </a:lnSpc>
            </a:pPr>
            <a:r>
              <a:rPr lang="en-US" altLang="zh-CN" dirty="0">
                <a:latin typeface="猫啃珠圆体" panose="02020500000000000000" pitchFamily="18" charset="-122"/>
                <a:ea typeface="猫啃珠圆体" panose="02020500000000000000" pitchFamily="18" charset="-122"/>
              </a:rPr>
              <a:t>Nature Energy</a:t>
            </a:r>
            <a:r>
              <a:rPr lang="zh-CN" altLang="en-US" dirty="0">
                <a:latin typeface="猫啃珠圆体" panose="02020500000000000000" pitchFamily="18" charset="-122"/>
                <a:ea typeface="猫啃珠圆体" panose="02020500000000000000" pitchFamily="18" charset="-122"/>
              </a:rPr>
              <a:t>是由</a:t>
            </a:r>
            <a:r>
              <a:rPr lang="en-US" altLang="zh-CN" dirty="0">
                <a:latin typeface="猫啃珠圆体" panose="02020500000000000000" pitchFamily="18" charset="-122"/>
                <a:ea typeface="猫啃珠圆体" panose="02020500000000000000" pitchFamily="18" charset="-122"/>
              </a:rPr>
              <a:t>Nature Portfolio</a:t>
            </a:r>
            <a:r>
              <a:rPr lang="zh-CN" altLang="en-US" dirty="0">
                <a:latin typeface="猫啃珠圆体" panose="02020500000000000000" pitchFamily="18" charset="-122"/>
                <a:ea typeface="猫啃珠圆体" panose="02020500000000000000" pitchFamily="18" charset="-122"/>
              </a:rPr>
              <a:t>出版的同行评审 科学月刊。主编是尼基</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迪恩。 </a:t>
            </a:r>
            <a:r>
              <a:rPr lang="en-US" altLang="zh-CN" dirty="0">
                <a:latin typeface="猫啃珠圆体" panose="02020500000000000000" pitchFamily="18" charset="-122"/>
                <a:ea typeface="猫啃珠圆体" panose="02020500000000000000" pitchFamily="18" charset="-122"/>
              </a:rPr>
              <a:t>2017</a:t>
            </a:r>
            <a:r>
              <a:rPr lang="zh-CN" altLang="en-US" dirty="0">
                <a:latin typeface="猫啃珠圆体" panose="02020500000000000000" pitchFamily="18" charset="-122"/>
                <a:ea typeface="猫啃珠圆体" panose="02020500000000000000" pitchFamily="18" charset="-122"/>
              </a:rPr>
              <a:t>年太阳能电池技术效率记录（</a:t>
            </a:r>
            <a:r>
              <a:rPr lang="en-US" altLang="zh-CN" dirty="0">
                <a:latin typeface="猫啃珠圆体" panose="02020500000000000000" pitchFamily="18" charset="-122"/>
                <a:ea typeface="猫啃珠圆体" panose="02020500000000000000" pitchFamily="18" charset="-122"/>
              </a:rPr>
              <a:t>26.6%</a:t>
            </a:r>
            <a:r>
              <a:rPr lang="zh-CN" altLang="en-US" dirty="0">
                <a:latin typeface="猫啃珠圆体" panose="02020500000000000000" pitchFamily="18" charset="-122"/>
                <a:ea typeface="猫啃珠圆体" panose="02020500000000000000" pitchFamily="18" charset="-122"/>
              </a:rPr>
              <a:t>）发表在该杂志上。</a:t>
            </a:r>
            <a:endParaRPr lang="en-US" altLang="zh-CN" dirty="0">
              <a:latin typeface="猫啃珠圆体" panose="02020500000000000000" pitchFamily="18" charset="-122"/>
              <a:ea typeface="猫啃珠圆体" panose="02020500000000000000" pitchFamily="18" charset="-122"/>
            </a:endParaRPr>
          </a:p>
          <a:p>
            <a:pPr>
              <a:lnSpc>
                <a:spcPct val="120000"/>
              </a:lnSpc>
            </a:pPr>
            <a:r>
              <a:rPr lang="zh-CN" altLang="en-US" dirty="0">
                <a:latin typeface="猫啃珠圆体" panose="02020500000000000000" pitchFamily="18" charset="-122"/>
                <a:ea typeface="猫啃珠圆体" panose="02020500000000000000" pitchFamily="18" charset="-122"/>
              </a:rPr>
              <a:t>根据</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期刊引文报告</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，该期刊 </a:t>
            </a:r>
            <a:r>
              <a:rPr lang="en-US" altLang="zh-CN" dirty="0">
                <a:latin typeface="猫啃珠圆体" panose="02020500000000000000" pitchFamily="18" charset="-122"/>
                <a:ea typeface="猫啃珠圆体" panose="02020500000000000000" pitchFamily="18" charset="-122"/>
              </a:rPr>
              <a:t>2021 </a:t>
            </a:r>
            <a:r>
              <a:rPr lang="zh-CN" altLang="en-US" dirty="0">
                <a:latin typeface="猫啃珠圆体" panose="02020500000000000000" pitchFamily="18" charset="-122"/>
                <a:ea typeface="猫啃珠圆体" panose="02020500000000000000" pitchFamily="18" charset="-122"/>
              </a:rPr>
              <a:t>年影响因子为 </a:t>
            </a:r>
            <a:r>
              <a:rPr lang="en-US" altLang="zh-CN" dirty="0">
                <a:latin typeface="猫啃珠圆体" panose="02020500000000000000" pitchFamily="18" charset="-122"/>
                <a:ea typeface="猫啃珠圆体" panose="02020500000000000000" pitchFamily="18" charset="-122"/>
              </a:rPr>
              <a:t>67.439</a:t>
            </a:r>
            <a:r>
              <a:rPr lang="zh-CN" altLang="en-US" dirty="0">
                <a:latin typeface="猫啃珠圆体" panose="02020500000000000000" pitchFamily="18" charset="-122"/>
                <a:ea typeface="猫啃珠圆体" panose="02020500000000000000" pitchFamily="18" charset="-122"/>
              </a:rPr>
              <a:t>，在“能源与燃料”类别的 </a:t>
            </a:r>
            <a:r>
              <a:rPr lang="en-US" altLang="zh-CN" dirty="0">
                <a:latin typeface="猫啃珠圆体" panose="02020500000000000000" pitchFamily="18" charset="-122"/>
                <a:ea typeface="猫啃珠圆体" panose="02020500000000000000" pitchFamily="18" charset="-122"/>
              </a:rPr>
              <a:t>119 </a:t>
            </a:r>
            <a:r>
              <a:rPr lang="zh-CN" altLang="en-US" dirty="0">
                <a:latin typeface="猫啃珠圆体" panose="02020500000000000000" pitchFamily="18" charset="-122"/>
                <a:ea typeface="猫啃珠圆体" panose="02020500000000000000" pitchFamily="18" charset="-122"/>
              </a:rPr>
              <a:t>种期刊中排名第一，在“材料科学、多学科”类别的 </a:t>
            </a:r>
            <a:r>
              <a:rPr lang="en-US" altLang="zh-CN" dirty="0">
                <a:latin typeface="猫啃珠圆体" panose="02020500000000000000" pitchFamily="18" charset="-122"/>
                <a:ea typeface="猫啃珠圆体" panose="02020500000000000000" pitchFamily="18" charset="-122"/>
              </a:rPr>
              <a:t>345 </a:t>
            </a:r>
            <a:r>
              <a:rPr lang="zh-CN" altLang="en-US" dirty="0">
                <a:latin typeface="猫啃珠圆体" panose="02020500000000000000" pitchFamily="18" charset="-122"/>
                <a:ea typeface="猫啃珠圆体" panose="02020500000000000000" pitchFamily="18" charset="-122"/>
              </a:rPr>
              <a:t>种期刊中排名第二。</a:t>
            </a:r>
            <a:endParaRPr lang="en-US" altLang="zh-CN" dirty="0">
              <a:latin typeface="猫啃珠圆体" panose="02020500000000000000" pitchFamily="18" charset="-122"/>
              <a:ea typeface="猫啃珠圆体" panose="02020500000000000000" pitchFamily="18" charset="-122"/>
            </a:endParaRPr>
          </a:p>
        </p:txBody>
      </p:sp>
      <p:pic>
        <p:nvPicPr>
          <p:cNvPr id="3074" name="Picture 2" descr="不明确的">
            <a:extLst>
              <a:ext uri="{FF2B5EF4-FFF2-40B4-BE49-F238E27FC236}">
                <a16:creationId xmlns:a16="http://schemas.microsoft.com/office/drawing/2014/main" id="{90EBB041-C96D-DBBE-0848-84E01B978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765" y="1827927"/>
            <a:ext cx="3486388" cy="457667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B35DA9F-AEDC-FACC-2B9D-478A574818BC}"/>
              </a:ext>
            </a:extLst>
          </p:cNvPr>
          <p:cNvPicPr>
            <a:picLocks noChangeAspect="1"/>
          </p:cNvPicPr>
          <p:nvPr/>
        </p:nvPicPr>
        <p:blipFill>
          <a:blip r:embed="rId4"/>
          <a:stretch>
            <a:fillRect/>
          </a:stretch>
        </p:blipFill>
        <p:spPr>
          <a:xfrm>
            <a:off x="5310320" y="1998359"/>
            <a:ext cx="2741741" cy="3871161"/>
          </a:xfrm>
          <a:prstGeom prst="rect">
            <a:avLst/>
          </a:prstGeom>
          <a:ln>
            <a:solidFill>
              <a:schemeClr val="tx1"/>
            </a:solidFill>
          </a:ln>
        </p:spPr>
      </p:pic>
    </p:spTree>
    <p:extLst>
      <p:ext uri="{BB962C8B-B14F-4D97-AF65-F5344CB8AC3E}">
        <p14:creationId xmlns:p14="http://schemas.microsoft.com/office/powerpoint/2010/main" val="1486690608"/>
      </p:ext>
    </p:extLst>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材料学科期刊介绍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dirty="0">
                <a:latin typeface="猫啃珠圆体" panose="02020500000000000000" pitchFamily="18" charset="-122"/>
                <a:ea typeface="猫啃珠圆体" panose="02020500000000000000" pitchFamily="18" charset="-122"/>
              </a:rPr>
              <a:t>Advanced Materials</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pic>
        <p:nvPicPr>
          <p:cNvPr id="6" name="图片 5">
            <a:extLst>
              <a:ext uri="{FF2B5EF4-FFF2-40B4-BE49-F238E27FC236}">
                <a16:creationId xmlns:a16="http://schemas.microsoft.com/office/drawing/2014/main" id="{0F1BB604-6AA2-4586-E4BB-DE76700CC087}"/>
              </a:ext>
            </a:extLst>
          </p:cNvPr>
          <p:cNvPicPr>
            <a:picLocks noChangeAspect="1"/>
          </p:cNvPicPr>
          <p:nvPr/>
        </p:nvPicPr>
        <p:blipFill>
          <a:blip r:embed="rId3"/>
          <a:stretch>
            <a:fillRect/>
          </a:stretch>
        </p:blipFill>
        <p:spPr>
          <a:xfrm>
            <a:off x="5370580" y="1833059"/>
            <a:ext cx="2964326" cy="4258277"/>
          </a:xfrm>
          <a:prstGeom prst="rect">
            <a:avLst/>
          </a:prstGeom>
          <a:ln>
            <a:solidFill>
              <a:schemeClr val="tx1"/>
            </a:solidFill>
          </a:ln>
        </p:spPr>
      </p:pic>
      <p:sp>
        <p:nvSpPr>
          <p:cNvPr id="7" name="文本框 6">
            <a:extLst>
              <a:ext uri="{FF2B5EF4-FFF2-40B4-BE49-F238E27FC236}">
                <a16:creationId xmlns:a16="http://schemas.microsoft.com/office/drawing/2014/main" id="{A3AE8E77-FEB6-B114-988C-38EF7820DC49}"/>
              </a:ext>
            </a:extLst>
          </p:cNvPr>
          <p:cNvSpPr txBox="1"/>
          <p:nvPr/>
        </p:nvSpPr>
        <p:spPr>
          <a:xfrm>
            <a:off x="5795211" y="6150458"/>
            <a:ext cx="2644595" cy="361574"/>
          </a:xfrm>
          <a:prstGeom prst="rect">
            <a:avLst/>
          </a:prstGeom>
          <a:noFill/>
        </p:spPr>
        <p:txBody>
          <a:bodyPr wrap="square">
            <a:spAutoFit/>
          </a:bodyPr>
          <a:lstStyle/>
          <a:p>
            <a:pPr>
              <a:lnSpc>
                <a:spcPct val="120000"/>
              </a:lnSpc>
            </a:pPr>
            <a:r>
              <a:rPr lang="zh-CN" altLang="en-US" sz="1600" dirty="0">
                <a:latin typeface="猫啃珠圆体" panose="02020500000000000000" pitchFamily="18" charset="-122"/>
                <a:ea typeface="猫啃珠圆体" panose="02020500000000000000" pitchFamily="18" charset="-122"/>
              </a:rPr>
              <a:t>资料来源：维基百科</a:t>
            </a:r>
            <a:endParaRPr lang="en-US" altLang="zh-CN" sz="1600" dirty="0">
              <a:latin typeface="猫啃珠圆体" panose="02020500000000000000" pitchFamily="18" charset="-122"/>
              <a:ea typeface="猫啃珠圆体" panose="02020500000000000000" pitchFamily="18" charset="-122"/>
            </a:endParaRPr>
          </a:p>
        </p:txBody>
      </p:sp>
      <p:pic>
        <p:nvPicPr>
          <p:cNvPr id="1026" name="Picture 2" descr="Description unavailable">
            <a:extLst>
              <a:ext uri="{FF2B5EF4-FFF2-40B4-BE49-F238E27FC236}">
                <a16:creationId xmlns:a16="http://schemas.microsoft.com/office/drawing/2014/main" id="{AA130AF7-55B5-514B-105D-90DD4807DD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593" y="1827927"/>
            <a:ext cx="3564041" cy="468410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180FA85-967A-86FF-A4EA-00824B6EA002}"/>
              </a:ext>
            </a:extLst>
          </p:cNvPr>
          <p:cNvSpPr txBox="1"/>
          <p:nvPr/>
        </p:nvSpPr>
        <p:spPr>
          <a:xfrm>
            <a:off x="8613229" y="1827927"/>
            <a:ext cx="3095296" cy="3054426"/>
          </a:xfrm>
          <a:prstGeom prst="rect">
            <a:avLst/>
          </a:prstGeom>
          <a:noFill/>
        </p:spPr>
        <p:txBody>
          <a:bodyPr wrap="square">
            <a:spAutoFit/>
          </a:bodyPr>
          <a:lstStyle/>
          <a:p>
            <a:pPr>
              <a:lnSpc>
                <a:spcPct val="120000"/>
              </a:lnSpc>
            </a:pP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先进材料</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（英语：</a:t>
            </a:r>
            <a:r>
              <a:rPr lang="en-US" altLang="zh-CN" dirty="0">
                <a:latin typeface="猫啃珠圆体" panose="02020500000000000000" pitchFamily="18" charset="-122"/>
                <a:ea typeface="猫啃珠圆体" panose="02020500000000000000" pitchFamily="18" charset="-122"/>
              </a:rPr>
              <a:t>Advanced Materials</a:t>
            </a:r>
            <a:r>
              <a:rPr lang="zh-CN" altLang="en-US" dirty="0">
                <a:latin typeface="猫啃珠圆体" panose="02020500000000000000" pitchFamily="18" charset="-122"/>
                <a:ea typeface="猫啃珠圆体" panose="02020500000000000000" pitchFamily="18" charset="-122"/>
              </a:rPr>
              <a:t>）是一本涵盖材料科学的学术周刊。期刊发表的文章经过同行评审，论文类型包括通讯、综述和特稿，内容涉及物理学、化学、生物学、纳米科学和技术、冶金学、陶瓷和生物材料。</a:t>
            </a:r>
            <a:endParaRPr lang="en-US" altLang="zh-CN" dirty="0">
              <a:latin typeface="猫啃珠圆体" panose="02020500000000000000" pitchFamily="18" charset="-122"/>
              <a:ea typeface="猫啃珠圆体" panose="02020500000000000000" pitchFamily="18" charset="-122"/>
            </a:endParaRPr>
          </a:p>
        </p:txBody>
      </p:sp>
    </p:spTree>
    <p:extLst>
      <p:ext uri="{BB962C8B-B14F-4D97-AF65-F5344CB8AC3E}">
        <p14:creationId xmlns:p14="http://schemas.microsoft.com/office/powerpoint/2010/main" val="2526996520"/>
      </p:ext>
    </p:extLst>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与材料学科的结合</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dirty="0">
                <a:latin typeface="猫啃珠圆体" panose="02020500000000000000" pitchFamily="18" charset="-122"/>
                <a:ea typeface="猫啃珠圆体" panose="02020500000000000000" pitchFamily="18" charset="-122"/>
              </a:rPr>
              <a:t>AI for </a:t>
            </a:r>
            <a:r>
              <a:rPr lang="zh-CN" altLang="en-US" dirty="0">
                <a:latin typeface="猫啃珠圆体" panose="02020500000000000000" pitchFamily="18" charset="-122"/>
                <a:ea typeface="猫啃珠圆体" panose="02020500000000000000" pitchFamily="18" charset="-122"/>
              </a:rPr>
              <a:t>材料的创新路径</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sp>
        <p:nvSpPr>
          <p:cNvPr id="3" name="矩形 2">
            <a:extLst>
              <a:ext uri="{FF2B5EF4-FFF2-40B4-BE49-F238E27FC236}">
                <a16:creationId xmlns:a16="http://schemas.microsoft.com/office/drawing/2014/main" id="{6360136B-3A09-6713-CB75-8AE880E24D16}"/>
              </a:ext>
            </a:extLst>
          </p:cNvPr>
          <p:cNvSpPr/>
          <p:nvPr/>
        </p:nvSpPr>
        <p:spPr>
          <a:xfrm>
            <a:off x="1324304" y="2107324"/>
            <a:ext cx="1739462" cy="36946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r>
              <a:rPr lang="zh-CN" altLang="en-US" dirty="0">
                <a:solidFill>
                  <a:schemeClr val="tx1"/>
                </a:solidFill>
                <a:latin typeface="猫啃珠圆体" panose="02020500000000000000" pitchFamily="18" charset="-122"/>
                <a:ea typeface="猫啃珠圆体" panose="02020500000000000000" pitchFamily="18" charset="-122"/>
                <a:cs typeface="+mn-ea"/>
                <a:sym typeface="+mn-lt"/>
              </a:rPr>
              <a:t>材料的选择</a:t>
            </a:r>
          </a:p>
        </p:txBody>
      </p:sp>
      <p:sp>
        <p:nvSpPr>
          <p:cNvPr id="5" name="矩形 4">
            <a:extLst>
              <a:ext uri="{FF2B5EF4-FFF2-40B4-BE49-F238E27FC236}">
                <a16:creationId xmlns:a16="http://schemas.microsoft.com/office/drawing/2014/main" id="{34925DB8-81D7-EF24-B734-2EF4A1BD74F5}"/>
              </a:ext>
            </a:extLst>
          </p:cNvPr>
          <p:cNvSpPr/>
          <p:nvPr/>
        </p:nvSpPr>
        <p:spPr>
          <a:xfrm>
            <a:off x="1324304" y="2866687"/>
            <a:ext cx="1739462" cy="36946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r>
              <a:rPr lang="zh-CN" altLang="en-US" dirty="0">
                <a:solidFill>
                  <a:schemeClr val="tx1"/>
                </a:solidFill>
                <a:latin typeface="猫啃珠圆体" panose="02020500000000000000" pitchFamily="18" charset="-122"/>
                <a:ea typeface="猫啃珠圆体" panose="02020500000000000000" pitchFamily="18" charset="-122"/>
                <a:cs typeface="+mn-ea"/>
                <a:sym typeface="+mn-lt"/>
              </a:rPr>
              <a:t>材料的合成</a:t>
            </a:r>
          </a:p>
        </p:txBody>
      </p:sp>
      <p:sp>
        <p:nvSpPr>
          <p:cNvPr id="9" name="矩形 8">
            <a:extLst>
              <a:ext uri="{FF2B5EF4-FFF2-40B4-BE49-F238E27FC236}">
                <a16:creationId xmlns:a16="http://schemas.microsoft.com/office/drawing/2014/main" id="{1D0EE86F-A792-1A06-B201-D03DAFF5C16D}"/>
              </a:ext>
            </a:extLst>
          </p:cNvPr>
          <p:cNvSpPr/>
          <p:nvPr/>
        </p:nvSpPr>
        <p:spPr>
          <a:xfrm>
            <a:off x="1324304" y="3615560"/>
            <a:ext cx="1739462" cy="36946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r>
              <a:rPr lang="zh-CN" altLang="en-US" dirty="0">
                <a:solidFill>
                  <a:schemeClr val="tx1"/>
                </a:solidFill>
                <a:latin typeface="猫啃珠圆体" panose="02020500000000000000" pitchFamily="18" charset="-122"/>
                <a:ea typeface="猫啃珠圆体" panose="02020500000000000000" pitchFamily="18" charset="-122"/>
                <a:cs typeface="+mn-ea"/>
                <a:sym typeface="+mn-lt"/>
              </a:rPr>
              <a:t>器件结构设计</a:t>
            </a:r>
          </a:p>
        </p:txBody>
      </p:sp>
      <p:sp>
        <p:nvSpPr>
          <p:cNvPr id="10" name="矩形 9">
            <a:extLst>
              <a:ext uri="{FF2B5EF4-FFF2-40B4-BE49-F238E27FC236}">
                <a16:creationId xmlns:a16="http://schemas.microsoft.com/office/drawing/2014/main" id="{50F821FB-AF70-72FC-D727-39E43B6A7602}"/>
              </a:ext>
            </a:extLst>
          </p:cNvPr>
          <p:cNvSpPr/>
          <p:nvPr/>
        </p:nvSpPr>
        <p:spPr>
          <a:xfrm>
            <a:off x="1324304" y="5074899"/>
            <a:ext cx="1739462" cy="36946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r>
              <a:rPr lang="zh-CN" altLang="en-US" dirty="0">
                <a:solidFill>
                  <a:schemeClr val="tx1"/>
                </a:solidFill>
                <a:latin typeface="猫啃珠圆体" panose="02020500000000000000" pitchFamily="18" charset="-122"/>
                <a:ea typeface="猫啃珠圆体" panose="02020500000000000000" pitchFamily="18" charset="-122"/>
                <a:cs typeface="+mn-ea"/>
                <a:sym typeface="+mn-lt"/>
              </a:rPr>
              <a:t>器件演示效果</a:t>
            </a:r>
          </a:p>
        </p:txBody>
      </p:sp>
      <p:sp>
        <p:nvSpPr>
          <p:cNvPr id="11" name="箭头: 下 10">
            <a:extLst>
              <a:ext uri="{FF2B5EF4-FFF2-40B4-BE49-F238E27FC236}">
                <a16:creationId xmlns:a16="http://schemas.microsoft.com/office/drawing/2014/main" id="{76E62A5C-6D8B-3C10-1AB2-39A7AE97E4DC}"/>
              </a:ext>
            </a:extLst>
          </p:cNvPr>
          <p:cNvSpPr/>
          <p:nvPr/>
        </p:nvSpPr>
        <p:spPr>
          <a:xfrm>
            <a:off x="839159" y="2074969"/>
            <a:ext cx="248663" cy="3365929"/>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FDF990FE-BC3D-BFB7-6967-E22EA682191B}"/>
              </a:ext>
            </a:extLst>
          </p:cNvPr>
          <p:cNvSpPr txBox="1"/>
          <p:nvPr/>
        </p:nvSpPr>
        <p:spPr>
          <a:xfrm>
            <a:off x="3300248" y="2079822"/>
            <a:ext cx="6248400" cy="646331"/>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根据我们最终的目的，我们输入所需的条件、参数，利用</a:t>
            </a:r>
            <a:r>
              <a:rPr lang="en-US" altLang="zh-CN" dirty="0">
                <a:latin typeface="猫啃珠圆体" panose="02020500000000000000" pitchFamily="18" charset="-122"/>
                <a:ea typeface="猫啃珠圆体" panose="02020500000000000000" pitchFamily="18" charset="-122"/>
              </a:rPr>
              <a:t>AI</a:t>
            </a:r>
            <a:r>
              <a:rPr lang="zh-CN" altLang="en-US" dirty="0">
                <a:latin typeface="猫啃珠圆体" panose="02020500000000000000" pitchFamily="18" charset="-122"/>
                <a:ea typeface="猫啃珠圆体" panose="02020500000000000000" pitchFamily="18" charset="-122"/>
              </a:rPr>
              <a:t>帮我们进行筛选，进而节省我们大量的试错时间</a:t>
            </a:r>
          </a:p>
        </p:txBody>
      </p:sp>
      <p:sp>
        <p:nvSpPr>
          <p:cNvPr id="16" name="文本框 15">
            <a:extLst>
              <a:ext uri="{FF2B5EF4-FFF2-40B4-BE49-F238E27FC236}">
                <a16:creationId xmlns:a16="http://schemas.microsoft.com/office/drawing/2014/main" id="{21134AF0-E195-8A39-8D38-1BF7995D0097}"/>
              </a:ext>
            </a:extLst>
          </p:cNvPr>
          <p:cNvSpPr txBox="1"/>
          <p:nvPr/>
        </p:nvSpPr>
        <p:spPr>
          <a:xfrm>
            <a:off x="3300247" y="2801062"/>
            <a:ext cx="6369270" cy="646331"/>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材料学科有一个单独的分支：理论计算，也就是专门进行计算与分析，预测某种合成方法制备出的材料的各种性能</a:t>
            </a:r>
          </a:p>
        </p:txBody>
      </p:sp>
      <p:sp>
        <p:nvSpPr>
          <p:cNvPr id="17" name="文本框 16">
            <a:extLst>
              <a:ext uri="{FF2B5EF4-FFF2-40B4-BE49-F238E27FC236}">
                <a16:creationId xmlns:a16="http://schemas.microsoft.com/office/drawing/2014/main" id="{B263956F-AF25-4713-8475-FDC50359E7FE}"/>
              </a:ext>
            </a:extLst>
          </p:cNvPr>
          <p:cNvSpPr txBox="1"/>
          <p:nvPr/>
        </p:nvSpPr>
        <p:spPr>
          <a:xfrm>
            <a:off x="3300245" y="3615560"/>
            <a:ext cx="6453354" cy="1200329"/>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前期合成出的材料需要进一步组装成器件才能发挥作用，例如太阳能电池就是有多种结构组分构成的，那么在这里我们就可以利用机器学习等手段，帮助预测器件结构对于其性能的影响，来帮助设计出最佳的结构</a:t>
            </a:r>
          </a:p>
        </p:txBody>
      </p:sp>
      <p:sp>
        <p:nvSpPr>
          <p:cNvPr id="18" name="文本框 17">
            <a:extLst>
              <a:ext uri="{FF2B5EF4-FFF2-40B4-BE49-F238E27FC236}">
                <a16:creationId xmlns:a16="http://schemas.microsoft.com/office/drawing/2014/main" id="{6927D120-3D7F-48E9-5C7E-1ABA088620D4}"/>
              </a:ext>
            </a:extLst>
          </p:cNvPr>
          <p:cNvSpPr txBox="1"/>
          <p:nvPr/>
        </p:nvSpPr>
        <p:spPr>
          <a:xfrm>
            <a:off x="3300245" y="5071566"/>
            <a:ext cx="6889534" cy="369332"/>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演示环节也是可以借助机器学习来实现从传感到反馈的一大跨越</a:t>
            </a:r>
          </a:p>
        </p:txBody>
      </p:sp>
    </p:spTree>
    <p:extLst>
      <p:ext uri="{BB962C8B-B14F-4D97-AF65-F5344CB8AC3E}">
        <p14:creationId xmlns:p14="http://schemas.microsoft.com/office/powerpoint/2010/main" val="3317096574"/>
      </p:ext>
    </p:extLst>
  </p:cSld>
  <p:clrMapOvr>
    <a:masterClrMapping/>
  </p:clrMapOvr>
  <p:transition spd="slow" advTm="5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材料学科专用软件</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dirty="0">
                <a:latin typeface="猫啃珠圆体" panose="02020500000000000000" pitchFamily="18" charset="-122"/>
                <a:ea typeface="猫啃珠圆体" panose="02020500000000000000" pitchFamily="18" charset="-122"/>
              </a:rPr>
              <a:t>仿真软件</a:t>
            </a:r>
            <a:r>
              <a:rPr lang="en-US" altLang="zh-CN" dirty="0">
                <a:latin typeface="猫啃珠圆体" panose="02020500000000000000" pitchFamily="18" charset="-122"/>
                <a:ea typeface="猫啃珠圆体" panose="02020500000000000000" pitchFamily="18" charset="-122"/>
              </a:rPr>
              <a:t>——COMSOL</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sp>
        <p:nvSpPr>
          <p:cNvPr id="8" name="文本框 7">
            <a:extLst>
              <a:ext uri="{FF2B5EF4-FFF2-40B4-BE49-F238E27FC236}">
                <a16:creationId xmlns:a16="http://schemas.microsoft.com/office/drawing/2014/main" id="{2180FA85-967A-86FF-A4EA-00824B6EA002}"/>
              </a:ext>
            </a:extLst>
          </p:cNvPr>
          <p:cNvSpPr txBox="1"/>
          <p:nvPr/>
        </p:nvSpPr>
        <p:spPr>
          <a:xfrm>
            <a:off x="8613229" y="1827927"/>
            <a:ext cx="3095296" cy="4051622"/>
          </a:xfrm>
          <a:prstGeom prst="rect">
            <a:avLst/>
          </a:prstGeom>
          <a:noFill/>
        </p:spPr>
        <p:txBody>
          <a:bodyPr wrap="square">
            <a:spAutoFit/>
          </a:bodyPr>
          <a:lstStyle/>
          <a:p>
            <a:pPr>
              <a:lnSpc>
                <a:spcPct val="120000"/>
              </a:lnSpc>
            </a:pPr>
            <a:r>
              <a:rPr lang="zh-CN" altLang="en-US" dirty="0">
                <a:latin typeface="猫啃珠圆体" panose="02020500000000000000" pitchFamily="18" charset="-122"/>
                <a:ea typeface="猫啃珠圆体" panose="02020500000000000000" pitchFamily="18" charset="-122"/>
              </a:rPr>
              <a:t>作为业界领先的多物理场仿真平台，</a:t>
            </a:r>
            <a:r>
              <a:rPr lang="en-US" altLang="zh-CN" dirty="0">
                <a:latin typeface="猫啃珠圆体" panose="02020500000000000000" pitchFamily="18" charset="-122"/>
                <a:ea typeface="猫啃珠圆体" panose="02020500000000000000" pitchFamily="18" charset="-122"/>
              </a:rPr>
              <a:t>COMSOL Multiphysics® </a:t>
            </a:r>
            <a:r>
              <a:rPr lang="zh-CN" altLang="en-US" dirty="0">
                <a:latin typeface="猫啃珠圆体" panose="02020500000000000000" pitchFamily="18" charset="-122"/>
                <a:ea typeface="猫啃珠圆体" panose="02020500000000000000" pitchFamily="18" charset="-122"/>
              </a:rPr>
              <a:t>提供了仿真单一物理场以及灵活耦合多个物理场的功能，供工程师和科研人员来精确分析各个工程领域的设备、工艺和流程。 软件内置的模型开发器包含完整的建模工作流程，可实现从几何建模、材料参数和物理场设置，求解到结果处理的所有仿真步骤。</a:t>
            </a:r>
            <a:endParaRPr lang="en-US" altLang="zh-CN" dirty="0">
              <a:latin typeface="猫啃珠圆体" panose="02020500000000000000" pitchFamily="18" charset="-122"/>
              <a:ea typeface="猫啃珠圆体" panose="02020500000000000000" pitchFamily="18" charset="-122"/>
            </a:endParaRPr>
          </a:p>
        </p:txBody>
      </p:sp>
      <p:pic>
        <p:nvPicPr>
          <p:cNvPr id="1028" name="Picture 4" descr="COMSOL Multiphysics 用户界面，显示了“模型开发器”，其中突出显示“稀物质传递”节点，并显示其对应的“设置”窗口；“图形”窗口中显示板式反应器模型。">
            <a:extLst>
              <a:ext uri="{FF2B5EF4-FFF2-40B4-BE49-F238E27FC236}">
                <a16:creationId xmlns:a16="http://schemas.microsoft.com/office/drawing/2014/main" id="{FA41943B-15F2-EA6A-C805-A6F53CC62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70" y="2008388"/>
            <a:ext cx="6882066" cy="387116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A15D444-3D7E-E3D6-BF3B-86EFF713B89C}"/>
              </a:ext>
            </a:extLst>
          </p:cNvPr>
          <p:cNvSpPr txBox="1"/>
          <p:nvPr/>
        </p:nvSpPr>
        <p:spPr>
          <a:xfrm>
            <a:off x="8685556" y="6008568"/>
            <a:ext cx="2644595" cy="361574"/>
          </a:xfrm>
          <a:prstGeom prst="rect">
            <a:avLst/>
          </a:prstGeom>
          <a:noFill/>
        </p:spPr>
        <p:txBody>
          <a:bodyPr wrap="square">
            <a:spAutoFit/>
          </a:bodyPr>
          <a:lstStyle/>
          <a:p>
            <a:pPr>
              <a:lnSpc>
                <a:spcPct val="120000"/>
              </a:lnSpc>
            </a:pPr>
            <a:r>
              <a:rPr lang="zh-CN" altLang="en-US" sz="1600" dirty="0">
                <a:latin typeface="猫啃珠圆体" panose="02020500000000000000" pitchFamily="18" charset="-122"/>
                <a:ea typeface="猫啃珠圆体" panose="02020500000000000000" pitchFamily="18" charset="-122"/>
              </a:rPr>
              <a:t>资料来源：</a:t>
            </a:r>
            <a:r>
              <a:rPr lang="en-US" altLang="zh-CN" sz="1600" dirty="0">
                <a:latin typeface="猫啃珠圆体" panose="02020500000000000000" pitchFamily="18" charset="-122"/>
                <a:ea typeface="猫啃珠圆体" panose="02020500000000000000" pitchFamily="18" charset="-122"/>
              </a:rPr>
              <a:t>COMSOL</a:t>
            </a:r>
            <a:r>
              <a:rPr lang="zh-CN" altLang="en-US" sz="1600" dirty="0">
                <a:latin typeface="猫啃珠圆体" panose="02020500000000000000" pitchFamily="18" charset="-122"/>
                <a:ea typeface="猫啃珠圆体" panose="02020500000000000000" pitchFamily="18" charset="-122"/>
              </a:rPr>
              <a:t>官网</a:t>
            </a:r>
            <a:endParaRPr lang="en-US" altLang="zh-CN" sz="1600" dirty="0">
              <a:latin typeface="猫啃珠圆体" panose="02020500000000000000" pitchFamily="18" charset="-122"/>
              <a:ea typeface="猫啃珠圆体" panose="02020500000000000000" pitchFamily="18" charset="-122"/>
            </a:endParaRPr>
          </a:p>
        </p:txBody>
      </p:sp>
    </p:spTree>
    <p:extLst>
      <p:ext uri="{BB962C8B-B14F-4D97-AF65-F5344CB8AC3E}">
        <p14:creationId xmlns:p14="http://schemas.microsoft.com/office/powerpoint/2010/main" val="903660285"/>
      </p:ext>
    </p:extLst>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与材料学科的结合</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dirty="0">
                <a:latin typeface="猫啃珠圆体" panose="02020500000000000000" pitchFamily="18" charset="-122"/>
                <a:ea typeface="猫啃珠圆体" panose="02020500000000000000" pitchFamily="18" charset="-122"/>
              </a:rPr>
              <a:t>AI for </a:t>
            </a:r>
            <a:r>
              <a:rPr lang="zh-CN" altLang="en-US" dirty="0">
                <a:latin typeface="猫啃珠圆体" panose="02020500000000000000" pitchFamily="18" charset="-122"/>
                <a:ea typeface="猫啃珠圆体" panose="02020500000000000000" pitchFamily="18" charset="-122"/>
              </a:rPr>
              <a:t>材料的经典案例</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pic>
        <p:nvPicPr>
          <p:cNvPr id="6" name="图片 5">
            <a:extLst>
              <a:ext uri="{FF2B5EF4-FFF2-40B4-BE49-F238E27FC236}">
                <a16:creationId xmlns:a16="http://schemas.microsoft.com/office/drawing/2014/main" id="{532D5D35-0FCE-E542-F6D6-44813F86CA52}"/>
              </a:ext>
            </a:extLst>
          </p:cNvPr>
          <p:cNvPicPr>
            <a:picLocks noChangeAspect="1"/>
          </p:cNvPicPr>
          <p:nvPr/>
        </p:nvPicPr>
        <p:blipFill>
          <a:blip r:embed="rId3"/>
          <a:stretch>
            <a:fillRect/>
          </a:stretch>
        </p:blipFill>
        <p:spPr>
          <a:xfrm>
            <a:off x="1272478" y="2095251"/>
            <a:ext cx="4823522" cy="3045329"/>
          </a:xfrm>
          <a:prstGeom prst="rect">
            <a:avLst/>
          </a:prstGeom>
        </p:spPr>
      </p:pic>
      <p:sp>
        <p:nvSpPr>
          <p:cNvPr id="13" name="文本框 12">
            <a:extLst>
              <a:ext uri="{FF2B5EF4-FFF2-40B4-BE49-F238E27FC236}">
                <a16:creationId xmlns:a16="http://schemas.microsoft.com/office/drawing/2014/main" id="{F06C1978-94C2-52C2-784E-DED76D385B10}"/>
              </a:ext>
            </a:extLst>
          </p:cNvPr>
          <p:cNvSpPr txBox="1"/>
          <p:nvPr/>
        </p:nvSpPr>
        <p:spPr>
          <a:xfrm>
            <a:off x="2702982" y="5285459"/>
            <a:ext cx="1560785" cy="369332"/>
          </a:xfrm>
          <a:prstGeom prst="rect">
            <a:avLst/>
          </a:prstGeom>
          <a:noFill/>
        </p:spPr>
        <p:txBody>
          <a:bodyPr wrap="square">
            <a:spAutoFit/>
          </a:bodyPr>
          <a:lstStyle/>
          <a:p>
            <a:pPr algn="ctr"/>
            <a:r>
              <a:rPr lang="zh-CN" altLang="en-US" dirty="0">
                <a:latin typeface="猫啃珠圆体" panose="02020500000000000000" pitchFamily="18" charset="-122"/>
                <a:ea typeface="猫啃珠圆体" panose="02020500000000000000" pitchFamily="18" charset="-122"/>
              </a:rPr>
              <a:t>触觉传感器件</a:t>
            </a:r>
          </a:p>
        </p:txBody>
      </p:sp>
      <p:sp>
        <p:nvSpPr>
          <p:cNvPr id="14" name="文本框 13">
            <a:extLst>
              <a:ext uri="{FF2B5EF4-FFF2-40B4-BE49-F238E27FC236}">
                <a16:creationId xmlns:a16="http://schemas.microsoft.com/office/drawing/2014/main" id="{F48AC3DA-DAE8-12BD-BE2D-37BC9FD28466}"/>
              </a:ext>
            </a:extLst>
          </p:cNvPr>
          <p:cNvSpPr txBox="1"/>
          <p:nvPr/>
        </p:nvSpPr>
        <p:spPr>
          <a:xfrm>
            <a:off x="6281749" y="2058432"/>
            <a:ext cx="4409094" cy="3693319"/>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研究者们开发了一个触觉传感器件，由于它的特殊性质，可以在接触不同物体时产生不同的电信号，这些电信号的波形、幅值各不相同。</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那么研究者们首先针对这些不同的材料采集了大量的前期数据，进行机器学习，形成数据库后，训练出模型，便可以进行实时的验证演示。</a:t>
            </a:r>
            <a:endParaRPr lang="en-US" altLang="zh-CN" dirty="0">
              <a:latin typeface="猫啃珠圆体" panose="02020500000000000000" pitchFamily="18" charset="-122"/>
              <a:ea typeface="猫啃珠圆体" panose="02020500000000000000" pitchFamily="18" charset="-122"/>
            </a:endParaRPr>
          </a:p>
          <a:p>
            <a:endParaRPr lang="en-US" altLang="zh-CN" dirty="0">
              <a:latin typeface="猫啃珠圆体" panose="02020500000000000000" pitchFamily="18" charset="-122"/>
              <a:ea typeface="猫啃珠圆体" panose="02020500000000000000" pitchFamily="18" charset="-122"/>
            </a:endParaRPr>
          </a:p>
          <a:p>
            <a:r>
              <a:rPr lang="zh-CN" altLang="en-US" dirty="0">
                <a:latin typeface="猫啃珠圆体" panose="02020500000000000000" pitchFamily="18" charset="-122"/>
                <a:ea typeface="猫啃珠圆体" panose="02020500000000000000" pitchFamily="18" charset="-122"/>
              </a:rPr>
              <a:t>例如，此时再让它触碰一块橡胶，其产生的电信号便能被自动识别出是由与橡胶接触所产生的。后续验证的准确率近</a:t>
            </a:r>
            <a:r>
              <a:rPr lang="en-US" altLang="zh-CN" dirty="0">
                <a:latin typeface="猫啃珠圆体" panose="02020500000000000000" pitchFamily="18" charset="-122"/>
                <a:ea typeface="猫啃珠圆体" panose="02020500000000000000" pitchFamily="18" charset="-122"/>
              </a:rPr>
              <a:t>99%</a:t>
            </a:r>
            <a:r>
              <a:rPr lang="zh-CN" altLang="en-US" dirty="0">
                <a:latin typeface="猫啃珠圆体" panose="02020500000000000000" pitchFamily="18" charset="-122"/>
                <a:ea typeface="猫啃珠圆体" panose="02020500000000000000" pitchFamily="18" charset="-122"/>
              </a:rPr>
              <a:t>。</a:t>
            </a:r>
          </a:p>
        </p:txBody>
      </p:sp>
    </p:spTree>
    <p:extLst>
      <p:ext uri="{BB962C8B-B14F-4D97-AF65-F5344CB8AC3E}">
        <p14:creationId xmlns:p14="http://schemas.microsoft.com/office/powerpoint/2010/main" val="1191645189"/>
      </p:ext>
    </p:extLst>
  </p:cSld>
  <p:clrMapOvr>
    <a:masterClrMapping/>
  </p:clrMapOvr>
  <p:transition spd="slow" advTm="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与材料学科的结合</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dirty="0">
                <a:latin typeface="猫啃珠圆体" panose="02020500000000000000" pitchFamily="18" charset="-122"/>
                <a:ea typeface="猫啃珠圆体" panose="02020500000000000000" pitchFamily="18" charset="-122"/>
              </a:rPr>
              <a:t>AI for </a:t>
            </a:r>
            <a:r>
              <a:rPr lang="zh-CN" altLang="en-US" dirty="0">
                <a:latin typeface="猫啃珠圆体" panose="02020500000000000000" pitchFamily="18" charset="-122"/>
                <a:ea typeface="猫啃珠圆体" panose="02020500000000000000" pitchFamily="18" charset="-122"/>
              </a:rPr>
              <a:t>材料的经典案例</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sp>
        <p:nvSpPr>
          <p:cNvPr id="14" name="文本框 13">
            <a:extLst>
              <a:ext uri="{FF2B5EF4-FFF2-40B4-BE49-F238E27FC236}">
                <a16:creationId xmlns:a16="http://schemas.microsoft.com/office/drawing/2014/main" id="{F48AC3DA-DAE8-12BD-BE2D-37BC9FD28466}"/>
              </a:ext>
            </a:extLst>
          </p:cNvPr>
          <p:cNvSpPr txBox="1"/>
          <p:nvPr/>
        </p:nvSpPr>
        <p:spPr>
          <a:xfrm>
            <a:off x="1186655" y="1942818"/>
            <a:ext cx="8913786" cy="1200329"/>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这项工作也是发表在国际顶级期刊</a:t>
            </a:r>
            <a:r>
              <a:rPr lang="en-US" altLang="zh-CN" dirty="0">
                <a:latin typeface="猫啃珠圆体" panose="02020500000000000000" pitchFamily="18" charset="-122"/>
                <a:ea typeface="猫啃珠圆体" panose="02020500000000000000" pitchFamily="18" charset="-122"/>
              </a:rPr>
              <a:t>Matter</a:t>
            </a:r>
            <a:r>
              <a:rPr lang="zh-CN" altLang="en-US" dirty="0">
                <a:latin typeface="猫啃珠圆体" panose="02020500000000000000" pitchFamily="18" charset="-122"/>
                <a:ea typeface="猫啃珠圆体" panose="02020500000000000000" pitchFamily="18" charset="-122"/>
              </a:rPr>
              <a:t>上。题目：</a:t>
            </a:r>
            <a:r>
              <a:rPr lang="en-US" altLang="zh-CN" dirty="0">
                <a:latin typeface="猫啃珠圆体" panose="02020500000000000000" pitchFamily="18" charset="-122"/>
                <a:ea typeface="猫啃珠圆体" panose="02020500000000000000" pitchFamily="18" charset="-122"/>
              </a:rPr>
              <a:t>A high-accuracy, real-time, intelligent material perception system with a machine-learning motivated pressure-sensitive electronic skin</a:t>
            </a:r>
            <a:r>
              <a:rPr lang="zh-CN" altLang="en-US" dirty="0">
                <a:latin typeface="猫啃珠圆体" panose="02020500000000000000" pitchFamily="18" charset="-122"/>
                <a:ea typeface="猫啃珠圆体" panose="02020500000000000000" pitchFamily="18" charset="-122"/>
              </a:rPr>
              <a:t>。类似这种的触觉传感器件结合机器学习有望应用于一些无视野或人无法前往的特种领域。整个流程如下图所示：</a:t>
            </a:r>
          </a:p>
        </p:txBody>
      </p:sp>
      <p:pic>
        <p:nvPicPr>
          <p:cNvPr id="3" name="图片 2">
            <a:extLst>
              <a:ext uri="{FF2B5EF4-FFF2-40B4-BE49-F238E27FC236}">
                <a16:creationId xmlns:a16="http://schemas.microsoft.com/office/drawing/2014/main" id="{7B0D188D-E263-06B1-5250-0C3E5FE74F58}"/>
              </a:ext>
            </a:extLst>
          </p:cNvPr>
          <p:cNvPicPr>
            <a:picLocks noChangeAspect="1"/>
          </p:cNvPicPr>
          <p:nvPr/>
        </p:nvPicPr>
        <p:blipFill>
          <a:blip r:embed="rId3"/>
          <a:stretch>
            <a:fillRect/>
          </a:stretch>
        </p:blipFill>
        <p:spPr>
          <a:xfrm>
            <a:off x="1234376" y="3429000"/>
            <a:ext cx="9355383" cy="2959202"/>
          </a:xfrm>
          <a:prstGeom prst="rect">
            <a:avLst/>
          </a:prstGeom>
        </p:spPr>
      </p:pic>
    </p:spTree>
    <p:extLst>
      <p:ext uri="{BB962C8B-B14F-4D97-AF65-F5344CB8AC3E}">
        <p14:creationId xmlns:p14="http://schemas.microsoft.com/office/powerpoint/2010/main" val="776057921"/>
      </p:ext>
    </p:extLst>
  </p:cSld>
  <p:clrMapOvr>
    <a:masterClrMapping/>
  </p:clrMapOvr>
  <p:transition spd="slow" advTm="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8762041"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人工智能</a:t>
            </a:r>
            <a:r>
              <a:rPr lang="en-US" altLang="zh-CN" dirty="0">
                <a:solidFill>
                  <a:srgbClr val="000000"/>
                </a:solidFill>
                <a:latin typeface="猫啃珠圆体" panose="02020500000000000000" pitchFamily="18" charset="-122"/>
                <a:ea typeface="猫啃珠圆体" panose="02020500000000000000" pitchFamily="18" charset="-122"/>
              </a:rPr>
              <a:t>+</a:t>
            </a:r>
            <a:r>
              <a:rPr lang="zh-CN" altLang="en-US" dirty="0">
                <a:solidFill>
                  <a:srgbClr val="000000"/>
                </a:solidFill>
                <a:latin typeface="猫啃珠圆体" panose="02020500000000000000" pitchFamily="18" charset="-122"/>
                <a:ea typeface="猫啃珠圆体" panose="02020500000000000000" pitchFamily="18" charset="-122"/>
              </a:rPr>
              <a:t>材料学科的看法和建议</a:t>
            </a:r>
          </a:p>
        </p:txBody>
      </p:sp>
      <p:sp>
        <p:nvSpPr>
          <p:cNvPr id="8" name="矩形 13">
            <a:extLst>
              <a:ext uri="{FF2B5EF4-FFF2-40B4-BE49-F238E27FC236}">
                <a16:creationId xmlns:a16="http://schemas.microsoft.com/office/drawing/2014/main" id="{93541ABE-53BB-5C5D-1F97-CDFEAB6AC56F}"/>
              </a:ext>
            </a:extLst>
          </p:cNvPr>
          <p:cNvSpPr>
            <a:spLocks noChangeArrowheads="1"/>
          </p:cNvSpPr>
          <p:nvPr/>
        </p:nvSpPr>
        <p:spPr bwMode="auto">
          <a:xfrm>
            <a:off x="902794" y="1347961"/>
            <a:ext cx="7159892"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非计算机专业同学的学习障碍</a:t>
            </a:r>
          </a:p>
        </p:txBody>
      </p:sp>
      <p:sp>
        <p:nvSpPr>
          <p:cNvPr id="9" name="文本框 8">
            <a:extLst>
              <a:ext uri="{FF2B5EF4-FFF2-40B4-BE49-F238E27FC236}">
                <a16:creationId xmlns:a16="http://schemas.microsoft.com/office/drawing/2014/main" id="{4D17BAE6-7B44-8F0F-7364-413F1E1050F7}"/>
              </a:ext>
            </a:extLst>
          </p:cNvPr>
          <p:cNvSpPr txBox="1"/>
          <p:nvPr/>
        </p:nvSpPr>
        <p:spPr>
          <a:xfrm>
            <a:off x="1194708" y="1779687"/>
            <a:ext cx="9320891" cy="1754326"/>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当前尤其是非计算机专业的同学对人工智能机制的了解大多数仍是浮于表面的。以我自己为例，我第一篇文章中的演示部分就曾想应用机器学习。因为我们课题组有一位师兄自学了一些相关知识并应用到了自己的工作中，我向他了解了一些相关知识。但由于我当时对机器学习还是相对比较陌生，不敢花太多时间来探索与试错，后面也舍弃了这一部分。所以我建议有一点想应用机器学习技术的同学们提前了解下其原理，看看自己需要准备些什么，也可以多咨询专业人士，看看合作的可能性。</a:t>
            </a:r>
            <a:endParaRPr lang="en-US" altLang="zh-CN" dirty="0">
              <a:latin typeface="猫啃珠圆体" panose="02020500000000000000" pitchFamily="18" charset="-122"/>
              <a:ea typeface="猫啃珠圆体" panose="02020500000000000000" pitchFamily="18" charset="-122"/>
            </a:endParaRPr>
          </a:p>
        </p:txBody>
      </p:sp>
      <p:sp>
        <p:nvSpPr>
          <p:cNvPr id="12" name="矩形 13">
            <a:extLst>
              <a:ext uri="{FF2B5EF4-FFF2-40B4-BE49-F238E27FC236}">
                <a16:creationId xmlns:a16="http://schemas.microsoft.com/office/drawing/2014/main" id="{D3FAB477-6201-D2AE-21E8-DAD511F09281}"/>
              </a:ext>
            </a:extLst>
          </p:cNvPr>
          <p:cNvSpPr>
            <a:spLocks noChangeArrowheads="1"/>
          </p:cNvSpPr>
          <p:nvPr/>
        </p:nvSpPr>
        <p:spPr bwMode="auto">
          <a:xfrm>
            <a:off x="839159" y="3763589"/>
            <a:ext cx="7159892"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对</a:t>
            </a:r>
            <a:r>
              <a:rPr lang="en-US" altLang="zh-CN"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AI for science</a:t>
            </a: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交叉学科交流活动的看法和建议</a:t>
            </a:r>
          </a:p>
        </p:txBody>
      </p:sp>
      <p:sp>
        <p:nvSpPr>
          <p:cNvPr id="3" name="文本框 2">
            <a:extLst>
              <a:ext uri="{FF2B5EF4-FFF2-40B4-BE49-F238E27FC236}">
                <a16:creationId xmlns:a16="http://schemas.microsoft.com/office/drawing/2014/main" id="{3897CFAE-04FC-F4B4-78CD-5EA0764AD615}"/>
              </a:ext>
            </a:extLst>
          </p:cNvPr>
          <p:cNvSpPr txBox="1"/>
          <p:nvPr/>
        </p:nvSpPr>
        <p:spPr>
          <a:xfrm>
            <a:off x="1194707" y="4239108"/>
            <a:ext cx="9751817" cy="2031325"/>
          </a:xfrm>
          <a:prstGeom prst="rect">
            <a:avLst/>
          </a:prstGeom>
          <a:noFill/>
        </p:spPr>
        <p:txBody>
          <a:bodyPr wrap="square">
            <a:spAutoFit/>
          </a:bodyPr>
          <a:lstStyle/>
          <a:p>
            <a:r>
              <a:rPr lang="zh-CN" altLang="en-US" dirty="0">
                <a:latin typeface="猫啃珠圆体" panose="02020500000000000000" pitchFamily="18" charset="-122"/>
                <a:ea typeface="猫啃珠圆体" panose="02020500000000000000" pitchFamily="18" charset="-122"/>
              </a:rPr>
              <a:t>这个活动还是很有意义的，我认为在于两个方面。</a:t>
            </a:r>
            <a:endParaRPr lang="en-US" altLang="zh-CN" dirty="0">
              <a:latin typeface="猫啃珠圆体" panose="02020500000000000000" pitchFamily="18" charset="-122"/>
              <a:ea typeface="猫啃珠圆体" panose="02020500000000000000" pitchFamily="18" charset="-122"/>
            </a:endParaRPr>
          </a:p>
          <a:p>
            <a:pPr marL="285750" indent="-285750">
              <a:buFont typeface="Arial" panose="020B0604020202020204" pitchFamily="34" charset="0"/>
              <a:buChar char="•"/>
            </a:pPr>
            <a:r>
              <a:rPr lang="zh-CN" altLang="en-US" dirty="0">
                <a:latin typeface="猫啃珠圆体" panose="02020500000000000000" pitchFamily="18" charset="-122"/>
                <a:ea typeface="猫啃珠圆体" panose="02020500000000000000" pitchFamily="18" charset="-122"/>
              </a:rPr>
              <a:t>第一个，</a:t>
            </a:r>
            <a:r>
              <a:rPr lang="en-US" altLang="zh-CN" dirty="0">
                <a:latin typeface="猫啃珠圆体" panose="02020500000000000000" pitchFamily="18" charset="-122"/>
                <a:ea typeface="猫啃珠圆体" panose="02020500000000000000" pitchFamily="18" charset="-122"/>
              </a:rPr>
              <a:t>AI</a:t>
            </a:r>
            <a:r>
              <a:rPr lang="zh-CN" altLang="en-US" dirty="0">
                <a:latin typeface="猫啃珠圆体" panose="02020500000000000000" pitchFamily="18" charset="-122"/>
                <a:ea typeface="猫啃珠圆体" panose="02020500000000000000" pitchFamily="18" charset="-122"/>
              </a:rPr>
              <a:t>本身是一个跨学科的领域，融合了数学、计算机科学等多个学科的知识，通过与不同学科的学者交流合作，对于你们可以获取更多元化的知识输入，从而推动创新，这种跨学科的融合有助于你们发现新的应用场景、解决复杂问题，往大了讲 推动</a:t>
            </a:r>
            <a:r>
              <a:rPr lang="en-US" altLang="zh-CN" dirty="0">
                <a:latin typeface="猫啃珠圆体" panose="02020500000000000000" pitchFamily="18" charset="-122"/>
                <a:ea typeface="猫啃珠圆体" panose="02020500000000000000" pitchFamily="18" charset="-122"/>
              </a:rPr>
              <a:t>AI</a:t>
            </a:r>
            <a:r>
              <a:rPr lang="zh-CN" altLang="en-US" dirty="0">
                <a:latin typeface="猫啃珠圆体" panose="02020500000000000000" pitchFamily="18" charset="-122"/>
                <a:ea typeface="猫啃珠圆体" panose="02020500000000000000" pitchFamily="18" charset="-122"/>
              </a:rPr>
              <a:t>技术的进步。</a:t>
            </a:r>
            <a:endParaRPr lang="en-US" altLang="zh-CN" dirty="0">
              <a:latin typeface="猫啃珠圆体" panose="02020500000000000000" pitchFamily="18" charset="-122"/>
              <a:ea typeface="猫啃珠圆体" panose="02020500000000000000" pitchFamily="18" charset="-122"/>
            </a:endParaRPr>
          </a:p>
          <a:p>
            <a:pPr marL="285750" indent="-285750">
              <a:buFont typeface="Arial" panose="020B0604020202020204" pitchFamily="34" charset="0"/>
              <a:buChar char="•"/>
            </a:pPr>
            <a:r>
              <a:rPr lang="zh-CN" altLang="en-US" dirty="0">
                <a:latin typeface="猫啃珠圆体" panose="02020500000000000000" pitchFamily="18" charset="-122"/>
                <a:ea typeface="猫啃珠圆体" panose="02020500000000000000" pitchFamily="18" charset="-122"/>
              </a:rPr>
              <a:t>第二个，对于我们这些学生、科研人员来讲更是有益的。我们可以接触到最新的技术进展和应用案例，拓宽自己的研究视野和思路。这种跨学科的合作有助于我们从不同的角度思考问题，提出更具创新性和实用性的研究方案。有利于提高我们的工作质量。</a:t>
            </a:r>
            <a:endParaRPr lang="en-US" altLang="zh-CN" dirty="0">
              <a:latin typeface="猫啃珠圆体" panose="02020500000000000000" pitchFamily="18" charset="-122"/>
              <a:ea typeface="猫啃珠圆体" panose="02020500000000000000" pitchFamily="18" charset="-122"/>
            </a:endParaRPr>
          </a:p>
        </p:txBody>
      </p:sp>
    </p:spTree>
    <p:extLst>
      <p:ext uri="{BB962C8B-B14F-4D97-AF65-F5344CB8AC3E}">
        <p14:creationId xmlns:p14="http://schemas.microsoft.com/office/powerpoint/2010/main" val="2538614551"/>
      </p:ext>
    </p:extLst>
  </p:cSld>
  <p:clrMapOvr>
    <a:masterClrMapping/>
  </p:clrMapOvr>
  <p:transition spd="slow" advTm="5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D0BEF873-7880-F1AE-72A5-EF09A0781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 y="0"/>
            <a:ext cx="12273280" cy="6868160"/>
          </a:xfrm>
          <a:prstGeom prst="rect">
            <a:avLst/>
          </a:prstGeom>
        </p:spPr>
      </p:pic>
      <p:sp>
        <p:nvSpPr>
          <p:cNvPr id="6" name="文本占位符 1">
            <a:extLst>
              <a:ext uri="{FF2B5EF4-FFF2-40B4-BE49-F238E27FC236}">
                <a16:creationId xmlns:a16="http://schemas.microsoft.com/office/drawing/2014/main" id="{108AFF35-14D4-8FA6-2F02-FEA733C70946}"/>
              </a:ext>
            </a:extLst>
          </p:cNvPr>
          <p:cNvSpPr>
            <a:spLocks noGrp="1"/>
          </p:cNvSpPr>
          <p:nvPr>
            <p:ph type="body" sz="quarter" idx="10"/>
          </p:nvPr>
        </p:nvSpPr>
        <p:spPr>
          <a:xfrm>
            <a:off x="234955" y="2919819"/>
            <a:ext cx="11639835" cy="689969"/>
          </a:xfrm>
        </p:spPr>
        <p:txBody>
          <a:bodyPr/>
          <a:lstStyle/>
          <a:p>
            <a:pPr algn="ct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第</a:t>
            </a:r>
            <a:r>
              <a:rPr lang="en-US" altLang="zh-CN"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4</a:t>
            </a: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期 </a:t>
            </a:r>
            <a:r>
              <a:rPr lang="en-US" altLang="zh-CN"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材料学科中人工智能技术的运用</a:t>
            </a:r>
          </a:p>
        </p:txBody>
      </p:sp>
      <p:sp>
        <p:nvSpPr>
          <p:cNvPr id="11" name="文本占位符 1">
            <a:extLst>
              <a:ext uri="{FF2B5EF4-FFF2-40B4-BE49-F238E27FC236}">
                <a16:creationId xmlns:a16="http://schemas.microsoft.com/office/drawing/2014/main" id="{BA509C67-6884-9CB1-52A6-9F96E0B684AE}"/>
              </a:ext>
            </a:extLst>
          </p:cNvPr>
          <p:cNvSpPr txBox="1">
            <a:spLocks/>
          </p:cNvSpPr>
          <p:nvPr/>
        </p:nvSpPr>
        <p:spPr>
          <a:xfrm>
            <a:off x="2613590" y="3926855"/>
            <a:ext cx="6775445" cy="1989851"/>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学科介绍</a:t>
            </a:r>
            <a:endPar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场景应用</a:t>
            </a:r>
            <a:endPar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AI for science</a:t>
            </a: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交叉融合</a:t>
            </a:r>
          </a:p>
        </p:txBody>
      </p:sp>
    </p:spTree>
    <p:extLst>
      <p:ext uri="{BB962C8B-B14F-4D97-AF65-F5344CB8AC3E}">
        <p14:creationId xmlns:p14="http://schemas.microsoft.com/office/powerpoint/2010/main" val="525741251"/>
      </p:ext>
    </p:extLst>
  </p:cSld>
  <p:clrMapOvr>
    <a:masterClrMapping/>
  </p:clrMapOvr>
  <p:transition spd="slow" advTm="5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BB4D65A-24A2-4280-72F3-B94E4FF4F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 y="0"/>
            <a:ext cx="12263120" cy="6929120"/>
          </a:xfrm>
          <a:prstGeom prst="rect">
            <a:avLst/>
          </a:prstGeom>
        </p:spPr>
      </p:pic>
      <p:grpSp>
        <p:nvGrpSpPr>
          <p:cNvPr id="13" name="组合 12">
            <a:extLst>
              <a:ext uri="{FF2B5EF4-FFF2-40B4-BE49-F238E27FC236}">
                <a16:creationId xmlns:a16="http://schemas.microsoft.com/office/drawing/2014/main" id="{B6DEBA95-8D2D-4B4B-9244-A44B3722F586}"/>
              </a:ext>
            </a:extLst>
          </p:cNvPr>
          <p:cNvGrpSpPr/>
          <p:nvPr/>
        </p:nvGrpSpPr>
        <p:grpSpPr>
          <a:xfrm>
            <a:off x="3919327" y="2641914"/>
            <a:ext cx="6403736" cy="3651034"/>
            <a:chOff x="3919327" y="2641914"/>
            <a:chExt cx="6403736" cy="3651034"/>
          </a:xfrm>
        </p:grpSpPr>
        <p:sp>
          <p:nvSpPr>
            <p:cNvPr id="10" name="文本占位符 1">
              <a:extLst>
                <a:ext uri="{FF2B5EF4-FFF2-40B4-BE49-F238E27FC236}">
                  <a16:creationId xmlns:a16="http://schemas.microsoft.com/office/drawing/2014/main" id="{FB0AD674-289C-517F-5621-0CCDAFB2826F}"/>
                </a:ext>
              </a:extLst>
            </p:cNvPr>
            <p:cNvSpPr txBox="1">
              <a:spLocks/>
            </p:cNvSpPr>
            <p:nvPr/>
          </p:nvSpPr>
          <p:spPr>
            <a:xfrm>
              <a:off x="6317130" y="2641914"/>
              <a:ext cx="1978211" cy="633192"/>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sz="4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季同学</a:t>
              </a:r>
            </a:p>
          </p:txBody>
        </p:sp>
        <p:sp>
          <p:nvSpPr>
            <p:cNvPr id="16" name="文本占位符 1">
              <a:extLst>
                <a:ext uri="{FF2B5EF4-FFF2-40B4-BE49-F238E27FC236}">
                  <a16:creationId xmlns:a16="http://schemas.microsoft.com/office/drawing/2014/main" id="{C571EB0D-967A-0571-B9B7-B111F942E6E3}"/>
                </a:ext>
              </a:extLst>
            </p:cNvPr>
            <p:cNvSpPr txBox="1">
              <a:spLocks/>
            </p:cNvSpPr>
            <p:nvPr/>
          </p:nvSpPr>
          <p:spPr>
            <a:xfrm>
              <a:off x="4349987" y="3490087"/>
              <a:ext cx="5973076" cy="689969"/>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东华大学材料学博士</a:t>
              </a:r>
            </a:p>
          </p:txBody>
        </p:sp>
        <p:sp>
          <p:nvSpPr>
            <p:cNvPr id="21" name="文本占位符 1">
              <a:extLst>
                <a:ext uri="{FF2B5EF4-FFF2-40B4-BE49-F238E27FC236}">
                  <a16:creationId xmlns:a16="http://schemas.microsoft.com/office/drawing/2014/main" id="{453FC56D-5E7E-3FA9-60D0-B22A3D9DC8B8}"/>
                </a:ext>
              </a:extLst>
            </p:cNvPr>
            <p:cNvSpPr txBox="1">
              <a:spLocks/>
            </p:cNvSpPr>
            <p:nvPr/>
          </p:nvSpPr>
          <p:spPr>
            <a:xfrm>
              <a:off x="3919327" y="4606492"/>
              <a:ext cx="5539424" cy="1686456"/>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研究方向为柔性电子材料</a:t>
              </a:r>
              <a:endPar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逸思长天人工智能</a:t>
              </a:r>
              <a:r>
                <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社群会员</a:t>
              </a:r>
              <a:endPar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已发表</a:t>
              </a:r>
              <a:r>
                <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SCI</a:t>
              </a: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一区文章</a:t>
              </a:r>
              <a:r>
                <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2</a:t>
              </a: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篇</a:t>
              </a:r>
              <a:endParaRPr lang="en-US" altLang="zh-CN"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p:txBody>
        </p:sp>
      </p:grpSp>
    </p:spTree>
    <p:extLst>
      <p:ext uri="{BB962C8B-B14F-4D97-AF65-F5344CB8AC3E}">
        <p14:creationId xmlns:p14="http://schemas.microsoft.com/office/powerpoint/2010/main" val="1645256544"/>
      </p:ext>
    </p:extLst>
  </p:cSld>
  <p:clrMapOvr>
    <a:masterClrMapping/>
  </p:clrMapOvr>
  <p:transition spd="slow" advTm="5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4" name="图片 3" descr="图片包含 文本&#10;&#10;描述已自动生成">
            <a:extLst>
              <a:ext uri="{FF2B5EF4-FFF2-40B4-BE49-F238E27FC236}">
                <a16:creationId xmlns:a16="http://schemas.microsoft.com/office/drawing/2014/main" id="{B7C9E8F7-1687-B61F-BFF6-C5768A11C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 y="-60960"/>
            <a:ext cx="12318436" cy="6929120"/>
          </a:xfrm>
          <a:prstGeom prst="rect">
            <a:avLst/>
          </a:prstGeom>
        </p:spPr>
      </p:pic>
      <p:sp>
        <p:nvSpPr>
          <p:cNvPr id="6" name="文本占位符 1">
            <a:extLst>
              <a:ext uri="{FF2B5EF4-FFF2-40B4-BE49-F238E27FC236}">
                <a16:creationId xmlns:a16="http://schemas.microsoft.com/office/drawing/2014/main" id="{C3937589-C027-DBA1-8589-0C9E4611E992}"/>
              </a:ext>
            </a:extLst>
          </p:cNvPr>
          <p:cNvSpPr txBox="1">
            <a:spLocks/>
          </p:cNvSpPr>
          <p:nvPr/>
        </p:nvSpPr>
        <p:spPr>
          <a:xfrm>
            <a:off x="2662529" y="2415902"/>
            <a:ext cx="7464451" cy="2026195"/>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材料学科介绍</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材料与</a:t>
            </a:r>
            <a:r>
              <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AI</a:t>
            </a: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结合的创新路径</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lnSpc>
                <a:spcPct val="150000"/>
              </a:lnSpc>
              <a:buFont typeface="Wingdings" panose="05000000000000000000" pitchFamily="2" charset="2"/>
              <a:buChar char="ü"/>
            </a:pPr>
            <a:r>
              <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AI+</a:t>
            </a: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触觉传感器件应用介绍</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p:txBody>
      </p:sp>
    </p:spTree>
    <p:extLst>
      <p:ext uri="{BB962C8B-B14F-4D97-AF65-F5344CB8AC3E}">
        <p14:creationId xmlns:p14="http://schemas.microsoft.com/office/powerpoint/2010/main" val="455010001"/>
      </p:ext>
    </p:extLst>
  </p:cSld>
  <p:clrMapOvr>
    <a:masterClrMapping/>
  </p:clrMapOvr>
  <p:transition spd="slow" advTm="5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5" name="图片 4" descr="文本&#10;&#10;描述已自动生成">
            <a:extLst>
              <a:ext uri="{FF2B5EF4-FFF2-40B4-BE49-F238E27FC236}">
                <a16:creationId xmlns:a16="http://schemas.microsoft.com/office/drawing/2014/main" id="{2874F6BE-BB1F-A8C8-13C2-55AA2C54E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 y="-34179"/>
            <a:ext cx="12263120" cy="6892179"/>
          </a:xfrm>
          <a:prstGeom prst="rect">
            <a:avLst/>
          </a:prstGeom>
        </p:spPr>
      </p:pic>
    </p:spTree>
    <p:extLst>
      <p:ext uri="{BB962C8B-B14F-4D97-AF65-F5344CB8AC3E}">
        <p14:creationId xmlns:p14="http://schemas.microsoft.com/office/powerpoint/2010/main" val="2829506321"/>
      </p:ext>
    </p:extLst>
  </p:cSld>
  <p:clrMapOvr>
    <a:masterClrMapping/>
  </p:clrMapOvr>
  <p:transition spd="slow" advTm="5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个人情况介绍</a:t>
            </a:r>
          </a:p>
        </p:txBody>
      </p:sp>
      <p:sp>
        <p:nvSpPr>
          <p:cNvPr id="17" name="文本框 16">
            <a:extLst>
              <a:ext uri="{FF2B5EF4-FFF2-40B4-BE49-F238E27FC236}">
                <a16:creationId xmlns:a16="http://schemas.microsoft.com/office/drawing/2014/main" id="{4EAA6003-1128-4237-B520-6F02C9353968}"/>
              </a:ext>
            </a:extLst>
          </p:cNvPr>
          <p:cNvSpPr txBox="1"/>
          <p:nvPr/>
        </p:nvSpPr>
        <p:spPr>
          <a:xfrm>
            <a:off x="1212287" y="1895780"/>
            <a:ext cx="9928484" cy="1060034"/>
          </a:xfrm>
          <a:prstGeom prst="rect">
            <a:avLst/>
          </a:prstGeom>
          <a:noFill/>
        </p:spPr>
        <p:txBody>
          <a:bodyPr wrap="square">
            <a:spAutoFit/>
          </a:bodyPr>
          <a:lstStyle/>
          <a:p>
            <a:pPr>
              <a:lnSpc>
                <a:spcPct val="120000"/>
              </a:lnSpc>
            </a:pPr>
            <a:r>
              <a:rPr lang="en-US" altLang="zh-CN" dirty="0">
                <a:latin typeface="猫啃珠圆体" panose="02020500000000000000" pitchFamily="18" charset="-122"/>
                <a:ea typeface="猫啃珠圆体" panose="02020500000000000000" pitchFamily="18" charset="-122"/>
              </a:rPr>
              <a:t>2020</a:t>
            </a:r>
            <a:r>
              <a:rPr lang="zh-CN" altLang="en-US" dirty="0">
                <a:latin typeface="猫啃珠圆体" panose="02020500000000000000" pitchFamily="18" charset="-122"/>
                <a:ea typeface="猫啃珠圆体" panose="02020500000000000000" pitchFamily="18" charset="-122"/>
              </a:rPr>
              <a:t>年</a:t>
            </a:r>
            <a:r>
              <a:rPr lang="en-US" altLang="zh-CN" dirty="0">
                <a:latin typeface="猫啃珠圆体" panose="02020500000000000000" pitchFamily="18" charset="-122"/>
                <a:ea typeface="猫啃珠圆体" panose="02020500000000000000" pitchFamily="18" charset="-122"/>
              </a:rPr>
              <a:t>9</a:t>
            </a:r>
            <a:r>
              <a:rPr lang="zh-CN" altLang="en-US" dirty="0">
                <a:latin typeface="猫啃珠圆体" panose="02020500000000000000" pitchFamily="18" charset="-122"/>
                <a:ea typeface="猫啃珠圆体" panose="02020500000000000000" pitchFamily="18" charset="-122"/>
              </a:rPr>
              <a:t>月入学的东华大学材料学硕士，硕博连读现在属于是刚博士三年级。博士期间至今以第一作者或其他作者发表</a:t>
            </a:r>
            <a:r>
              <a:rPr lang="en-US" altLang="zh-CN" dirty="0">
                <a:latin typeface="猫啃珠圆体" panose="02020500000000000000" pitchFamily="18" charset="-122"/>
                <a:ea typeface="猫啃珠圆体" panose="02020500000000000000" pitchFamily="18" charset="-122"/>
              </a:rPr>
              <a:t>sci</a:t>
            </a:r>
            <a:r>
              <a:rPr lang="zh-CN" altLang="en-US" dirty="0">
                <a:latin typeface="猫啃珠圆体" panose="02020500000000000000" pitchFamily="18" charset="-122"/>
                <a:ea typeface="猫啃珠圆体" panose="02020500000000000000" pitchFamily="18" charset="-122"/>
              </a:rPr>
              <a:t>一区文章两篇。毕业前还需发表两到三篇文章。预计一年后会去新加坡国立大学联合培养一年，再深入学习柔性电子方面的知识。</a:t>
            </a:r>
            <a:endParaRPr lang="en-US" altLang="zh-CN" dirty="0">
              <a:latin typeface="猫啃珠圆体" panose="02020500000000000000" pitchFamily="18" charset="-122"/>
              <a:ea typeface="猫啃珠圆体" panose="02020500000000000000" pitchFamily="18" charset="-122"/>
            </a:endParaRPr>
          </a:p>
        </p:txBody>
      </p:sp>
      <p:sp>
        <p:nvSpPr>
          <p:cNvPr id="36" name="矩形 13">
            <a:extLst>
              <a:ext uri="{FF2B5EF4-FFF2-40B4-BE49-F238E27FC236}">
                <a16:creationId xmlns:a16="http://schemas.microsoft.com/office/drawing/2014/main" id="{F01A4FDA-F4CF-4A28-B443-4AC4009106F2}"/>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科研经历</a:t>
            </a:r>
          </a:p>
        </p:txBody>
      </p:sp>
    </p:spTree>
    <p:extLst>
      <p:ext uri="{BB962C8B-B14F-4D97-AF65-F5344CB8AC3E}">
        <p14:creationId xmlns:p14="http://schemas.microsoft.com/office/powerpoint/2010/main" val="3442608187"/>
      </p:ext>
    </p:extLst>
  </p:cSld>
  <p:clrMapOvr>
    <a:masterClrMapping/>
  </p:clrMapOvr>
  <p:transition spd="slow" advTm="5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材料学科介绍</a:t>
            </a:r>
          </a:p>
        </p:txBody>
      </p:sp>
      <p:sp>
        <p:nvSpPr>
          <p:cNvPr id="17" name="文本框 16">
            <a:extLst>
              <a:ext uri="{FF2B5EF4-FFF2-40B4-BE49-F238E27FC236}">
                <a16:creationId xmlns:a16="http://schemas.microsoft.com/office/drawing/2014/main" id="{4EAA6003-1128-4237-B520-6F02C9353968}"/>
              </a:ext>
            </a:extLst>
          </p:cNvPr>
          <p:cNvSpPr txBox="1"/>
          <p:nvPr/>
        </p:nvSpPr>
        <p:spPr>
          <a:xfrm>
            <a:off x="1212287" y="1895780"/>
            <a:ext cx="9928484" cy="1060034"/>
          </a:xfrm>
          <a:prstGeom prst="rect">
            <a:avLst/>
          </a:prstGeom>
          <a:noFill/>
        </p:spPr>
        <p:txBody>
          <a:bodyPr wrap="square">
            <a:spAutoFit/>
          </a:bodyPr>
          <a:lstStyle/>
          <a:p>
            <a:pPr>
              <a:lnSpc>
                <a:spcPct val="120000"/>
              </a:lnSpc>
            </a:pPr>
            <a:r>
              <a:rPr lang="zh-CN" altLang="en-US" dirty="0">
                <a:latin typeface="猫啃珠圆体" panose="02020500000000000000" pitchFamily="18" charset="-122"/>
                <a:ea typeface="猫啃珠圆体" panose="02020500000000000000" pitchFamily="18" charset="-122"/>
              </a:rPr>
              <a:t>材料科学是一门研究材料的结构、性质、制备和应用的学科。它涵盖了从原子、分子层面到宏观物质的各种性质和特征的研究，旨在开发新材料，改进现有材料的性能，并探索材料在各种应用领域的潜在用途。</a:t>
            </a:r>
            <a:endParaRPr lang="en-US" altLang="zh-CN" dirty="0">
              <a:latin typeface="猫啃珠圆体" panose="02020500000000000000" pitchFamily="18" charset="-122"/>
              <a:ea typeface="猫啃珠圆体" panose="02020500000000000000" pitchFamily="18" charset="-122"/>
            </a:endParaRPr>
          </a:p>
        </p:txBody>
      </p:sp>
      <p:sp>
        <p:nvSpPr>
          <p:cNvPr id="28" name="矩形 13">
            <a:extLst>
              <a:ext uri="{FF2B5EF4-FFF2-40B4-BE49-F238E27FC236}">
                <a16:creationId xmlns:a16="http://schemas.microsoft.com/office/drawing/2014/main" id="{B96FB72A-4B36-41FA-BB6E-6FBB0B3DDE0F}"/>
              </a:ext>
            </a:extLst>
          </p:cNvPr>
          <p:cNvSpPr>
            <a:spLocks noChangeArrowheads="1"/>
          </p:cNvSpPr>
          <p:nvPr/>
        </p:nvSpPr>
        <p:spPr bwMode="auto">
          <a:xfrm>
            <a:off x="897850" y="3429000"/>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学科分类</a:t>
            </a:r>
          </a:p>
        </p:txBody>
      </p:sp>
      <p:sp>
        <p:nvSpPr>
          <p:cNvPr id="29" name="矩形 28">
            <a:extLst>
              <a:ext uri="{FF2B5EF4-FFF2-40B4-BE49-F238E27FC236}">
                <a16:creationId xmlns:a16="http://schemas.microsoft.com/office/drawing/2014/main" id="{E2066488-FDE9-404E-BE09-3A5FE2C51D83}"/>
              </a:ext>
            </a:extLst>
          </p:cNvPr>
          <p:cNvSpPr/>
          <p:nvPr/>
        </p:nvSpPr>
        <p:spPr>
          <a:xfrm>
            <a:off x="2773921" y="4175399"/>
            <a:ext cx="5696721" cy="1077218"/>
          </a:xfrm>
          <a:prstGeom prst="rect">
            <a:avLst/>
          </a:prstGeom>
        </p:spPr>
        <p:txBody>
          <a:bodyPr wrap="squar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金属材料，如铁铜等；</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无机非金属材料，如陶瓷材料半导体材料等；</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高分子材料，如塑料橡胶等；</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复合材料，即两种及以上的的材料组成的有更多优点的材料。</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30" name="矩形 29">
            <a:extLst>
              <a:ext uri="{FF2B5EF4-FFF2-40B4-BE49-F238E27FC236}">
                <a16:creationId xmlns:a16="http://schemas.microsoft.com/office/drawing/2014/main" id="{C02AB12F-0BC6-4421-BB2D-EF500D009143}"/>
              </a:ext>
            </a:extLst>
          </p:cNvPr>
          <p:cNvSpPr/>
          <p:nvPr/>
        </p:nvSpPr>
        <p:spPr>
          <a:xfrm>
            <a:off x="1435093" y="4144621"/>
            <a:ext cx="1338828" cy="369332"/>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按材料类型</a:t>
            </a:r>
            <a:endParaRPr lang="en-US" altLang="zh-CN"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31" name="矩形 30">
            <a:extLst>
              <a:ext uri="{FF2B5EF4-FFF2-40B4-BE49-F238E27FC236}">
                <a16:creationId xmlns:a16="http://schemas.microsoft.com/office/drawing/2014/main" id="{DD096B98-2621-4102-8E78-0CE604AB9221}"/>
              </a:ext>
            </a:extLst>
          </p:cNvPr>
          <p:cNvSpPr/>
          <p:nvPr/>
        </p:nvSpPr>
        <p:spPr>
          <a:xfrm>
            <a:off x="1435093" y="5423596"/>
            <a:ext cx="1338828" cy="369332"/>
          </a:xfrm>
          <a:prstGeom prst="rect">
            <a:avLst/>
          </a:prstGeom>
        </p:spPr>
        <p:txBody>
          <a:bodyPr wrap="none">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lang="zh-CN" altLang="en-US"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按材料功能</a:t>
            </a:r>
            <a:endParaRPr lang="en-US" altLang="zh-CN" dirty="0">
              <a:solidFill>
                <a:srgbClr val="FF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32" name="左大括号 31">
            <a:extLst>
              <a:ext uri="{FF2B5EF4-FFF2-40B4-BE49-F238E27FC236}">
                <a16:creationId xmlns:a16="http://schemas.microsoft.com/office/drawing/2014/main" id="{2FD9F61A-1EB3-4966-BB01-FDD1909E6D83}"/>
              </a:ext>
            </a:extLst>
          </p:cNvPr>
          <p:cNvSpPr/>
          <p:nvPr/>
        </p:nvSpPr>
        <p:spPr>
          <a:xfrm>
            <a:off x="1303129" y="4353712"/>
            <a:ext cx="71718" cy="127157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猫啃珠圆体" panose="02020500000000000000" pitchFamily="18" charset="-122"/>
              <a:ea typeface="猫啃珠圆体" panose="02020500000000000000" pitchFamily="18" charset="-122"/>
            </a:endParaRPr>
          </a:p>
        </p:txBody>
      </p:sp>
      <p:sp>
        <p:nvSpPr>
          <p:cNvPr id="33" name="矩形 32">
            <a:extLst>
              <a:ext uri="{FF2B5EF4-FFF2-40B4-BE49-F238E27FC236}">
                <a16:creationId xmlns:a16="http://schemas.microsoft.com/office/drawing/2014/main" id="{D46FF30B-48E2-4766-A4C5-3EC222CFBFC7}"/>
              </a:ext>
            </a:extLst>
          </p:cNvPr>
          <p:cNvSpPr/>
          <p:nvPr/>
        </p:nvSpPr>
        <p:spPr>
          <a:xfrm>
            <a:off x="2773921" y="5374737"/>
            <a:ext cx="6135013" cy="786306"/>
          </a:xfrm>
          <a:prstGeom prst="rect">
            <a:avLst/>
          </a:prstGeom>
        </p:spPr>
        <p:txBody>
          <a:bodyPr wrap="none">
            <a:spAutoFit/>
          </a:bodyPr>
          <a:lstStyle/>
          <a:p>
            <a:pPr marL="0" marR="0" lvl="0" indent="0" algn="l" defTabSz="912813" rtl="0" eaLnBrk="0" fontAlgn="base" latinLnBrk="0" hangingPunct="0">
              <a:lnSpc>
                <a:spcPct val="15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结构材料，即主要利用材料的力学性能，如建筑物上的材料；</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a:p>
            <a:pPr marL="0" marR="0" lvl="0" indent="0" algn="l" defTabSz="912813" rtl="0" eaLnBrk="0" fontAlgn="base" latinLnBrk="0" hangingPunct="0">
              <a:lnSpc>
                <a:spcPct val="150000"/>
              </a:lnSpc>
              <a:spcBef>
                <a:spcPct val="0"/>
              </a:spcBef>
              <a:spcAft>
                <a:spcPct val="0"/>
              </a:spcAft>
              <a:buClrTx/>
              <a:buSzTx/>
              <a:buFontTx/>
              <a:buNone/>
              <a:tabLst/>
              <a:defRPr/>
            </a:pPr>
            <a:r>
              <a:rPr lang="zh-CN" altLang="en-US"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rPr>
              <a:t>功能材料，即拥有除力学以外特殊功能的材料，如半导体材料等。</a:t>
            </a:r>
            <a:endParaRPr lang="en-US" altLang="zh-CN" sz="1600" dirty="0">
              <a:solidFill>
                <a:srgbClr val="000000"/>
              </a:solidFill>
              <a:latin typeface="猫啃珠圆体" panose="02020500000000000000" pitchFamily="18" charset="-122"/>
              <a:ea typeface="猫啃珠圆体" panose="02020500000000000000" pitchFamily="18" charset="-122"/>
              <a:sym typeface="Arial" panose="020B0604020202020204" pitchFamily="34" charset="0"/>
            </a:endParaRPr>
          </a:p>
        </p:txBody>
      </p:sp>
      <p:sp>
        <p:nvSpPr>
          <p:cNvPr id="34" name="左大括号 33">
            <a:extLst>
              <a:ext uri="{FF2B5EF4-FFF2-40B4-BE49-F238E27FC236}">
                <a16:creationId xmlns:a16="http://schemas.microsoft.com/office/drawing/2014/main" id="{071513DC-ACDD-414F-9140-0E1FFBF1F9F3}"/>
              </a:ext>
            </a:extLst>
          </p:cNvPr>
          <p:cNvSpPr/>
          <p:nvPr/>
        </p:nvSpPr>
        <p:spPr>
          <a:xfrm>
            <a:off x="1306939" y="4357522"/>
            <a:ext cx="71718" cy="127157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猫啃珠圆体" panose="02020500000000000000" pitchFamily="18" charset="-122"/>
              <a:ea typeface="猫啃珠圆体" panose="02020500000000000000" pitchFamily="18" charset="-122"/>
            </a:endParaRPr>
          </a:p>
        </p:txBody>
      </p:sp>
      <p:sp>
        <p:nvSpPr>
          <p:cNvPr id="36" name="矩形 13">
            <a:extLst>
              <a:ext uri="{FF2B5EF4-FFF2-40B4-BE49-F238E27FC236}">
                <a16:creationId xmlns:a16="http://schemas.microsoft.com/office/drawing/2014/main" id="{F01A4FDA-F4CF-4A28-B443-4AC4009106F2}"/>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学科定义</a:t>
            </a:r>
          </a:p>
        </p:txBody>
      </p:sp>
    </p:spTree>
    <p:extLst>
      <p:ext uri="{BB962C8B-B14F-4D97-AF65-F5344CB8AC3E}">
        <p14:creationId xmlns:p14="http://schemas.microsoft.com/office/powerpoint/2010/main" val="1087792984"/>
      </p:ext>
    </p:extLst>
  </p:cSld>
  <p:clrMapOvr>
    <a:masterClrMapping/>
  </p:clrMapOvr>
  <p:transition spd="slow" advTm="5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材料学科介绍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学科的研究目标</a:t>
            </a:r>
          </a:p>
        </p:txBody>
      </p:sp>
      <p:sp>
        <p:nvSpPr>
          <p:cNvPr id="3" name="文本框 2">
            <a:extLst>
              <a:ext uri="{FF2B5EF4-FFF2-40B4-BE49-F238E27FC236}">
                <a16:creationId xmlns:a16="http://schemas.microsoft.com/office/drawing/2014/main" id="{8130DBA6-FD7F-3AB3-B194-0DE9862901FF}"/>
              </a:ext>
            </a:extLst>
          </p:cNvPr>
          <p:cNvSpPr txBox="1"/>
          <p:nvPr/>
        </p:nvSpPr>
        <p:spPr>
          <a:xfrm>
            <a:off x="1139129" y="1833537"/>
            <a:ext cx="10580729" cy="2057230"/>
          </a:xfrm>
          <a:prstGeom prst="rect">
            <a:avLst/>
          </a:prstGeom>
          <a:noFill/>
        </p:spPr>
        <p:txBody>
          <a:bodyPr wrap="square">
            <a:spAutoFit/>
          </a:bodyPr>
          <a:lstStyle/>
          <a:p>
            <a:pPr>
              <a:lnSpc>
                <a:spcPct val="120000"/>
              </a:lnSpc>
            </a:pPr>
            <a:r>
              <a:rPr lang="zh-CN" altLang="en-US" dirty="0">
                <a:latin typeface="猫啃珠圆体" panose="02020500000000000000" pitchFamily="18" charset="-122"/>
                <a:ea typeface="猫啃珠圆体" panose="02020500000000000000" pitchFamily="18" charset="-122"/>
              </a:rPr>
              <a:t>材料学科是一个涉及多个学科的交叉性学科，主要研究的问题广泛而深入。材料学科主要研究的一些问题也涉及多个方面，我们通常以组分</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结构</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性能为主线来设计一种材料。那么在此顺序中涉及的材料问题就是揭示材料的化学成分、微观结构与其宏观性能之间的关系。</a:t>
            </a:r>
            <a:endParaRPr lang="en-US" altLang="zh-CN" dirty="0">
              <a:latin typeface="猫啃珠圆体" panose="02020500000000000000" pitchFamily="18" charset="-122"/>
              <a:ea typeface="猫啃珠圆体" panose="02020500000000000000" pitchFamily="18" charset="-122"/>
            </a:endParaRPr>
          </a:p>
          <a:p>
            <a:pPr>
              <a:lnSpc>
                <a:spcPct val="120000"/>
              </a:lnSpc>
            </a:pPr>
            <a:endParaRPr lang="en-US" altLang="zh-CN" dirty="0">
              <a:latin typeface="猫啃珠圆体" panose="02020500000000000000" pitchFamily="18" charset="-122"/>
              <a:ea typeface="猫啃珠圆体" panose="02020500000000000000" pitchFamily="18" charset="-122"/>
            </a:endParaRPr>
          </a:p>
          <a:p>
            <a:pPr>
              <a:lnSpc>
                <a:spcPct val="120000"/>
              </a:lnSpc>
            </a:pPr>
            <a:r>
              <a:rPr lang="zh-CN" altLang="en-US" dirty="0">
                <a:latin typeface="猫啃珠圆体" panose="02020500000000000000" pitchFamily="18" charset="-122"/>
                <a:ea typeface="猫啃珠圆体" panose="02020500000000000000" pitchFamily="18" charset="-122"/>
              </a:rPr>
              <a:t>此外，随着科技的不断发展，人们生活水平的不断提高，各种含有特殊功能的新材料也急需被开发研制出来，例如各种耐高温、耐腐蚀、高强度以及各种新能源材料。</a:t>
            </a:r>
            <a:endParaRPr lang="en-US" altLang="zh-CN" dirty="0">
              <a:latin typeface="猫啃珠圆体" panose="02020500000000000000" pitchFamily="18" charset="-122"/>
              <a:ea typeface="猫啃珠圆体" panose="02020500000000000000" pitchFamily="18" charset="-122"/>
            </a:endParaRPr>
          </a:p>
        </p:txBody>
      </p:sp>
      <p:sp>
        <p:nvSpPr>
          <p:cNvPr id="9" name="矩形 13">
            <a:extLst>
              <a:ext uri="{FF2B5EF4-FFF2-40B4-BE49-F238E27FC236}">
                <a16:creationId xmlns:a16="http://schemas.microsoft.com/office/drawing/2014/main" id="{73FD0AB7-003A-44BF-5CBF-E2CB12718D8C}"/>
              </a:ext>
            </a:extLst>
          </p:cNvPr>
          <p:cNvSpPr>
            <a:spLocks noChangeArrowheads="1"/>
          </p:cNvSpPr>
          <p:nvPr/>
        </p:nvSpPr>
        <p:spPr bwMode="auto">
          <a:xfrm>
            <a:off x="902794" y="4180499"/>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学科的顶级期刊</a:t>
            </a:r>
          </a:p>
        </p:txBody>
      </p:sp>
      <p:sp>
        <p:nvSpPr>
          <p:cNvPr id="11" name="文本框 10">
            <a:extLst>
              <a:ext uri="{FF2B5EF4-FFF2-40B4-BE49-F238E27FC236}">
                <a16:creationId xmlns:a16="http://schemas.microsoft.com/office/drawing/2014/main" id="{B988EE48-A283-951F-7D9F-54B37241CEFB}"/>
              </a:ext>
            </a:extLst>
          </p:cNvPr>
          <p:cNvSpPr txBox="1"/>
          <p:nvPr/>
        </p:nvSpPr>
        <p:spPr>
          <a:xfrm>
            <a:off x="1139129" y="4666075"/>
            <a:ext cx="10580729" cy="727635"/>
          </a:xfrm>
          <a:prstGeom prst="rect">
            <a:avLst/>
          </a:prstGeom>
          <a:noFill/>
        </p:spPr>
        <p:txBody>
          <a:bodyPr wrap="square">
            <a:spAutoFit/>
          </a:bodyPr>
          <a:lstStyle/>
          <a:p>
            <a:pPr>
              <a:lnSpc>
                <a:spcPct val="120000"/>
              </a:lnSpc>
            </a:pPr>
            <a:r>
              <a:rPr lang="zh-CN" altLang="en-US" dirty="0">
                <a:latin typeface="猫啃珠圆体" panose="02020500000000000000" pitchFamily="18" charset="-122"/>
                <a:ea typeface="猫啃珠圆体" panose="02020500000000000000" pitchFamily="18" charset="-122"/>
              </a:rPr>
              <a:t>材料学科的顶级期刊首先包括综合性顶刊</a:t>
            </a:r>
            <a:r>
              <a:rPr lang="en-US" altLang="zh-CN" dirty="0">
                <a:latin typeface="猫啃珠圆体" panose="02020500000000000000" pitchFamily="18" charset="-122"/>
                <a:ea typeface="猫啃珠圆体" panose="02020500000000000000" pitchFamily="18" charset="-122"/>
              </a:rPr>
              <a:t>Nature</a:t>
            </a:r>
            <a:r>
              <a:rPr lang="zh-CN" altLang="en-US" dirty="0">
                <a:latin typeface="猫啃珠圆体" panose="02020500000000000000" pitchFamily="18" charset="-122"/>
                <a:ea typeface="猫啃珠圆体" panose="02020500000000000000" pitchFamily="18" charset="-122"/>
              </a:rPr>
              <a:t>、</a:t>
            </a:r>
            <a:r>
              <a:rPr lang="en-US" altLang="zh-CN" dirty="0">
                <a:latin typeface="猫啃珠圆体" panose="02020500000000000000" pitchFamily="18" charset="-122"/>
                <a:ea typeface="猫啃珠圆体" panose="02020500000000000000" pitchFamily="18" charset="-122"/>
              </a:rPr>
              <a:t>Science</a:t>
            </a:r>
            <a:r>
              <a:rPr lang="zh-CN" altLang="en-US" dirty="0">
                <a:latin typeface="猫啃珠圆体" panose="02020500000000000000" pitchFamily="18" charset="-122"/>
                <a:ea typeface="猫啃珠圆体" panose="02020500000000000000" pitchFamily="18" charset="-122"/>
              </a:rPr>
              <a:t>以及他们旗下的子刊，另外还有</a:t>
            </a:r>
            <a:r>
              <a:rPr lang="en-US" altLang="zh-CN" dirty="0">
                <a:latin typeface="猫啃珠圆体" panose="02020500000000000000" pitchFamily="18" charset="-122"/>
                <a:ea typeface="猫啃珠圆体" panose="02020500000000000000" pitchFamily="18" charset="-122"/>
              </a:rPr>
              <a:t>Advanced Materials</a:t>
            </a:r>
            <a:r>
              <a:rPr lang="zh-CN" altLang="en-US" dirty="0">
                <a:latin typeface="猫啃珠圆体" panose="02020500000000000000" pitchFamily="18" charset="-122"/>
                <a:ea typeface="猫啃珠圆体" panose="02020500000000000000" pitchFamily="18" charset="-122"/>
              </a:rPr>
              <a:t>、</a:t>
            </a:r>
            <a:r>
              <a:rPr lang="en-US" altLang="zh-CN" dirty="0">
                <a:latin typeface="猫啃珠圆体" panose="02020500000000000000" pitchFamily="18" charset="-122"/>
                <a:ea typeface="猫啃珠圆体" panose="02020500000000000000" pitchFamily="18" charset="-122"/>
              </a:rPr>
              <a:t>PNAS</a:t>
            </a:r>
            <a:r>
              <a:rPr lang="zh-CN" altLang="en-US" dirty="0">
                <a:latin typeface="猫啃珠圆体" panose="02020500000000000000" pitchFamily="18" charset="-122"/>
                <a:ea typeface="猫啃珠圆体" panose="02020500000000000000" pitchFamily="18" charset="-122"/>
              </a:rPr>
              <a:t>等偏材料化学领域的顶刊。</a:t>
            </a:r>
            <a:endParaRPr lang="en-US" altLang="zh-CN" dirty="0">
              <a:latin typeface="猫啃珠圆体" panose="02020500000000000000" pitchFamily="18" charset="-122"/>
              <a:ea typeface="猫啃珠圆体" panose="02020500000000000000" pitchFamily="18" charset="-122"/>
            </a:endParaRPr>
          </a:p>
        </p:txBody>
      </p:sp>
    </p:spTree>
    <p:extLst>
      <p:ext uri="{BB962C8B-B14F-4D97-AF65-F5344CB8AC3E}">
        <p14:creationId xmlns:p14="http://schemas.microsoft.com/office/powerpoint/2010/main" val="751789479"/>
      </p:ext>
    </p:extLst>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材料学科期刊介绍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dirty="0">
                <a:latin typeface="猫啃珠圆体" panose="02020500000000000000" pitchFamily="18" charset="-122"/>
                <a:ea typeface="猫啃珠圆体" panose="02020500000000000000" pitchFamily="18" charset="-122"/>
              </a:rPr>
              <a:t>Nature Materials</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sp>
        <p:nvSpPr>
          <p:cNvPr id="7" name="文本框 6">
            <a:extLst>
              <a:ext uri="{FF2B5EF4-FFF2-40B4-BE49-F238E27FC236}">
                <a16:creationId xmlns:a16="http://schemas.microsoft.com/office/drawing/2014/main" id="{A3AE8E77-FEB6-B114-988C-38EF7820DC49}"/>
              </a:ext>
            </a:extLst>
          </p:cNvPr>
          <p:cNvSpPr txBox="1"/>
          <p:nvPr/>
        </p:nvSpPr>
        <p:spPr>
          <a:xfrm>
            <a:off x="5183069" y="6161293"/>
            <a:ext cx="3256738" cy="361574"/>
          </a:xfrm>
          <a:prstGeom prst="rect">
            <a:avLst/>
          </a:prstGeom>
          <a:noFill/>
        </p:spPr>
        <p:txBody>
          <a:bodyPr wrap="square">
            <a:spAutoFit/>
          </a:bodyPr>
          <a:lstStyle/>
          <a:p>
            <a:pPr>
              <a:lnSpc>
                <a:spcPct val="120000"/>
              </a:lnSpc>
            </a:pPr>
            <a:r>
              <a:rPr lang="zh-CN" altLang="en-US" sz="1600" dirty="0">
                <a:latin typeface="猫啃珠圆体" panose="02020500000000000000" pitchFamily="18" charset="-122"/>
                <a:ea typeface="猫啃珠圆体" panose="02020500000000000000" pitchFamily="18" charset="-122"/>
              </a:rPr>
              <a:t>资料来源：维基百科</a:t>
            </a:r>
            <a:r>
              <a:rPr lang="en-US" altLang="zh-CN" sz="1600" dirty="0">
                <a:latin typeface="猫啃珠圆体" panose="02020500000000000000" pitchFamily="18" charset="-122"/>
                <a:ea typeface="猫啃珠圆体" panose="02020500000000000000" pitchFamily="18" charset="-122"/>
              </a:rPr>
              <a:t>(</a:t>
            </a:r>
            <a:r>
              <a:rPr lang="zh-CN" altLang="en-US" sz="1600" dirty="0">
                <a:latin typeface="猫啃珠圆体" panose="02020500000000000000" pitchFamily="18" charset="-122"/>
                <a:ea typeface="猫啃珠圆体" panose="02020500000000000000" pitchFamily="18" charset="-122"/>
              </a:rPr>
              <a:t>谷歌翻译</a:t>
            </a:r>
            <a:r>
              <a:rPr lang="en-US" altLang="zh-CN" sz="1600" dirty="0">
                <a:latin typeface="猫啃珠圆体" panose="02020500000000000000" pitchFamily="18" charset="-122"/>
                <a:ea typeface="猫啃珠圆体" panose="02020500000000000000" pitchFamily="18" charset="-122"/>
              </a:rPr>
              <a:t>)</a:t>
            </a:r>
          </a:p>
        </p:txBody>
      </p:sp>
      <p:sp>
        <p:nvSpPr>
          <p:cNvPr id="8" name="文本框 7">
            <a:extLst>
              <a:ext uri="{FF2B5EF4-FFF2-40B4-BE49-F238E27FC236}">
                <a16:creationId xmlns:a16="http://schemas.microsoft.com/office/drawing/2014/main" id="{2180FA85-967A-86FF-A4EA-00824B6EA002}"/>
              </a:ext>
            </a:extLst>
          </p:cNvPr>
          <p:cNvSpPr txBox="1"/>
          <p:nvPr/>
        </p:nvSpPr>
        <p:spPr>
          <a:xfrm>
            <a:off x="8613229" y="1827927"/>
            <a:ext cx="3095296" cy="4716419"/>
          </a:xfrm>
          <a:prstGeom prst="rect">
            <a:avLst/>
          </a:prstGeom>
          <a:noFill/>
        </p:spPr>
        <p:txBody>
          <a:bodyPr wrap="square">
            <a:spAutoFit/>
          </a:bodyPr>
          <a:lstStyle/>
          <a:p>
            <a:pPr>
              <a:lnSpc>
                <a:spcPct val="120000"/>
              </a:lnSpc>
            </a:pP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自然材料</a:t>
            </a:r>
            <a:r>
              <a:rPr lang="en-US" altLang="zh-CN" dirty="0">
                <a:latin typeface="猫啃珠圆体" panose="02020500000000000000" pitchFamily="18" charset="-122"/>
                <a:ea typeface="猫啃珠圆体" panose="02020500000000000000" pitchFamily="18" charset="-122"/>
              </a:rPr>
              <a:t>》</a:t>
            </a:r>
            <a:r>
              <a:rPr lang="zh-CN" altLang="en-US" dirty="0">
                <a:latin typeface="猫啃珠圆体" panose="02020500000000000000" pitchFamily="18" charset="-122"/>
                <a:ea typeface="猫啃珠圆体" panose="02020500000000000000" pitchFamily="18" charset="-122"/>
              </a:rPr>
              <a:t>专注于材料科学与工程综合学科内的所有主题。该杂志发表的主题是从材料研究对其他科学学科（例如物理、化学和生物学）的影响的角度提出的。该期刊的报道涵盖从合成到加工、从结构到组成的基础研究和应用。范围还包括材料特性和性能的基础研究和应用。材料被具体描述为“处于凝聚态（液体、固体、胶体）的物质”，并且“为技术目的而设计或操纵”。</a:t>
            </a:r>
            <a:endParaRPr lang="en-US" altLang="zh-CN" dirty="0">
              <a:latin typeface="猫啃珠圆体" panose="02020500000000000000" pitchFamily="18" charset="-122"/>
              <a:ea typeface="猫啃珠圆体" panose="02020500000000000000" pitchFamily="18" charset="-122"/>
            </a:endParaRPr>
          </a:p>
        </p:txBody>
      </p:sp>
      <p:pic>
        <p:nvPicPr>
          <p:cNvPr id="5" name="图片 4">
            <a:extLst>
              <a:ext uri="{FF2B5EF4-FFF2-40B4-BE49-F238E27FC236}">
                <a16:creationId xmlns:a16="http://schemas.microsoft.com/office/drawing/2014/main" id="{34071D8E-9A5A-D9AD-C8A1-8D0EC2C9EF18}"/>
              </a:ext>
            </a:extLst>
          </p:cNvPr>
          <p:cNvPicPr>
            <a:picLocks noChangeAspect="1"/>
          </p:cNvPicPr>
          <p:nvPr/>
        </p:nvPicPr>
        <p:blipFill>
          <a:blip r:embed="rId3"/>
          <a:stretch>
            <a:fillRect/>
          </a:stretch>
        </p:blipFill>
        <p:spPr>
          <a:xfrm>
            <a:off x="5267150" y="1827927"/>
            <a:ext cx="2897645" cy="4258277"/>
          </a:xfrm>
          <a:prstGeom prst="rect">
            <a:avLst/>
          </a:prstGeom>
          <a:ln>
            <a:solidFill>
              <a:schemeClr val="tx1"/>
            </a:solidFill>
          </a:ln>
        </p:spPr>
      </p:pic>
      <p:pic>
        <p:nvPicPr>
          <p:cNvPr id="2052" name="Picture 4" descr="undefined">
            <a:extLst>
              <a:ext uri="{FF2B5EF4-FFF2-40B4-BE49-F238E27FC236}">
                <a16:creationId xmlns:a16="http://schemas.microsoft.com/office/drawing/2014/main" id="{4E9B11AA-F759-0004-F974-7E2D3C404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960" y="1872224"/>
            <a:ext cx="3549512" cy="4665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900608"/>
      </p:ext>
    </p:extLst>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d6b7f898-46af-45ac-902d-9bd373aab959"/>
  <p:tag name="COMMONDATA" val="eyJoZGlkIjoiZTlhNDFjNWJlNWU3NmQyOWVkOWMyZTA5OTkwMGM2ZT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金色渐变3色">
      <a:dk1>
        <a:sysClr val="windowText" lastClr="000000"/>
      </a:dk1>
      <a:lt1>
        <a:sysClr val="window" lastClr="FFFFFF"/>
      </a:lt1>
      <a:dk2>
        <a:srgbClr val="44546A"/>
      </a:dk2>
      <a:lt2>
        <a:srgbClr val="E7E6E6"/>
      </a:lt2>
      <a:accent1>
        <a:srgbClr val="D9A96A"/>
      </a:accent1>
      <a:accent2>
        <a:srgbClr val="F4DEBE"/>
      </a:accent2>
      <a:accent3>
        <a:srgbClr val="F5E3C9"/>
      </a:accent3>
      <a:accent4>
        <a:srgbClr val="FFC000"/>
      </a:accent4>
      <a:accent5>
        <a:srgbClr val="4472C4"/>
      </a:accent5>
      <a:accent6>
        <a:srgbClr val="70AD47"/>
      </a:accent6>
      <a:hlink>
        <a:srgbClr val="0563C1"/>
      </a:hlink>
      <a:folHlink>
        <a:srgbClr val="954F72"/>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金色渐变3色">
      <a:dk1>
        <a:sysClr val="windowText" lastClr="000000"/>
      </a:dk1>
      <a:lt1>
        <a:sysClr val="window" lastClr="FFFFFF"/>
      </a:lt1>
      <a:dk2>
        <a:srgbClr val="44546A"/>
      </a:dk2>
      <a:lt2>
        <a:srgbClr val="E7E6E6"/>
      </a:lt2>
      <a:accent1>
        <a:srgbClr val="D9A96A"/>
      </a:accent1>
      <a:accent2>
        <a:srgbClr val="F4DEBE"/>
      </a:accent2>
      <a:accent3>
        <a:srgbClr val="F5E3C9"/>
      </a:accent3>
      <a:accent4>
        <a:srgbClr val="FFC000"/>
      </a:accent4>
      <a:accent5>
        <a:srgbClr val="4472C4"/>
      </a:accent5>
      <a:accent6>
        <a:srgbClr val="70AD47"/>
      </a:accent6>
      <a:hlink>
        <a:srgbClr val="0563C1"/>
      </a:hlink>
      <a:folHlink>
        <a:srgbClr val="954F72"/>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金色渐变3色">
      <a:dk1>
        <a:sysClr val="windowText" lastClr="000000"/>
      </a:dk1>
      <a:lt1>
        <a:sysClr val="window" lastClr="FFFFFF"/>
      </a:lt1>
      <a:dk2>
        <a:srgbClr val="44546A"/>
      </a:dk2>
      <a:lt2>
        <a:srgbClr val="E7E6E6"/>
      </a:lt2>
      <a:accent1>
        <a:srgbClr val="D9A96A"/>
      </a:accent1>
      <a:accent2>
        <a:srgbClr val="F4DEBE"/>
      </a:accent2>
      <a:accent3>
        <a:srgbClr val="F5E3C9"/>
      </a:accent3>
      <a:accent4>
        <a:srgbClr val="FFC000"/>
      </a:accent4>
      <a:accent5>
        <a:srgbClr val="4472C4"/>
      </a:accent5>
      <a:accent6>
        <a:srgbClr val="70AD47"/>
      </a:accent6>
      <a:hlink>
        <a:srgbClr val="0563C1"/>
      </a:hlink>
      <a:folHlink>
        <a:srgbClr val="954F72"/>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53423</TotalTime>
  <Words>1566</Words>
  <Application>Microsoft Office PowerPoint</Application>
  <PresentationFormat>宽屏</PresentationFormat>
  <Paragraphs>104</Paragraphs>
  <Slides>16</Slides>
  <Notes>16</Notes>
  <HiddenSlides>0</HiddenSlides>
  <MMClips>0</MMClips>
  <ScaleCrop>false</ScaleCrop>
  <HeadingPairs>
    <vt:vector size="6" baseType="variant">
      <vt:variant>
        <vt:lpstr>已用的字体</vt:lpstr>
      </vt:variant>
      <vt:variant>
        <vt:i4>4</vt:i4>
      </vt:variant>
      <vt:variant>
        <vt:lpstr>主题</vt:lpstr>
      </vt:variant>
      <vt:variant>
        <vt:i4>4</vt:i4>
      </vt:variant>
      <vt:variant>
        <vt:lpstr>幻灯片标题</vt:lpstr>
      </vt:variant>
      <vt:variant>
        <vt:i4>16</vt:i4>
      </vt:variant>
    </vt:vector>
  </HeadingPairs>
  <TitlesOfParts>
    <vt:vector size="24" baseType="lpstr">
      <vt:lpstr>等线</vt:lpstr>
      <vt:lpstr>猫啃珠圆体</vt:lpstr>
      <vt:lpstr>Arial</vt:lpstr>
      <vt:lpstr>Wingdings</vt:lpstr>
      <vt:lpstr>1_Office 主题​​</vt:lpstr>
      <vt:lpstr>自定义设计方案</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723991690@qq.com</dc:creator>
  <cp:lastModifiedBy>AFAN AFAN</cp:lastModifiedBy>
  <cp:revision>263</cp:revision>
  <dcterms:created xsi:type="dcterms:W3CDTF">2023-07-06T08:50:00Z</dcterms:created>
  <dcterms:modified xsi:type="dcterms:W3CDTF">2024-04-08T00:59:03Z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69A4DF459B0E4E038BB504939986BFA0_13</vt:lpwstr>
  </property>
  <property fmtid="{D5CDD505-2E9C-101B-9397-08002B2CF9AE}" pid="3" name="KSOProductBuildVer">
    <vt:lpwstr>2052-11.1.0.14309</vt:lpwstr>
  </property>
</Properties>
</file>